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370" r:id="rId3"/>
    <p:sldId id="371" r:id="rId4"/>
    <p:sldId id="321" r:id="rId5"/>
    <p:sldId id="369" r:id="rId6"/>
    <p:sldId id="324" r:id="rId7"/>
    <p:sldId id="328" r:id="rId8"/>
    <p:sldId id="329" r:id="rId9"/>
    <p:sldId id="330" r:id="rId10"/>
    <p:sldId id="365" r:id="rId11"/>
    <p:sldId id="331" r:id="rId12"/>
    <p:sldId id="366" r:id="rId13"/>
    <p:sldId id="332" r:id="rId14"/>
    <p:sldId id="367" r:id="rId15"/>
    <p:sldId id="333" r:id="rId16"/>
    <p:sldId id="368" r:id="rId17"/>
    <p:sldId id="302" r:id="rId18"/>
    <p:sldId id="285" r:id="rId19"/>
    <p:sldId id="286" r:id="rId20"/>
    <p:sldId id="337" r:id="rId21"/>
    <p:sldId id="338" r:id="rId22"/>
    <p:sldId id="306" r:id="rId23"/>
    <p:sldId id="303" r:id="rId24"/>
    <p:sldId id="304" r:id="rId25"/>
    <p:sldId id="307" r:id="rId26"/>
    <p:sldId id="308" r:id="rId27"/>
    <p:sldId id="309" r:id="rId28"/>
    <p:sldId id="310" r:id="rId29"/>
    <p:sldId id="287" r:id="rId30"/>
    <p:sldId id="311" r:id="rId31"/>
    <p:sldId id="312" r:id="rId32"/>
    <p:sldId id="313" r:id="rId33"/>
    <p:sldId id="314" r:id="rId34"/>
    <p:sldId id="339" r:id="rId35"/>
    <p:sldId id="340" r:id="rId36"/>
    <p:sldId id="341" r:id="rId37"/>
    <p:sldId id="349" r:id="rId38"/>
    <p:sldId id="350" r:id="rId39"/>
    <p:sldId id="372" r:id="rId40"/>
    <p:sldId id="373" r:id="rId4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BA1BC-BD2A-4634-853F-89211E5E1512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F398E-467C-4ED2-BAAC-FFAB1D1D7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8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130A9-60EA-4FEB-A9AA-D6EC5DCA002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130A9-60EA-4FEB-A9AA-D6EC5DCA002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0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40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4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02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69" indent="0" algn="ctr">
              <a:buNone/>
              <a:defRPr sz="844"/>
            </a:lvl2pPr>
            <a:lvl3pPr marL="385737" indent="0" algn="ctr">
              <a:buNone/>
              <a:defRPr sz="760"/>
            </a:lvl3pPr>
            <a:lvl4pPr marL="578606" indent="0" algn="ctr">
              <a:buNone/>
              <a:defRPr sz="675"/>
            </a:lvl4pPr>
            <a:lvl5pPr marL="771475" indent="0" algn="ctr">
              <a:buNone/>
              <a:defRPr sz="675"/>
            </a:lvl5pPr>
            <a:lvl6pPr marL="964344" indent="0" algn="ctr">
              <a:buNone/>
              <a:defRPr sz="675"/>
            </a:lvl6pPr>
            <a:lvl7pPr marL="1157213" indent="0" algn="ctr">
              <a:buNone/>
              <a:defRPr sz="675"/>
            </a:lvl7pPr>
            <a:lvl8pPr marL="1350081" indent="0" algn="ctr">
              <a:buNone/>
              <a:defRPr sz="675"/>
            </a:lvl8pPr>
            <a:lvl9pPr marL="15429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9A6DB-A8CD-4ACB-AD2E-832997908085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276BC-1753-4C90-95C8-DD9D3C413E9B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326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B4C0C-8970-4CC8-B7B8-A9285BB17B8C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80E69-72C0-4A9E-8E3A-740DE2350DE3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336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253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</p:spPr>
        <p:txBody>
          <a:bodyPr/>
          <a:lstStyle>
            <a:lvl1pPr marL="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1pPr>
            <a:lvl2pPr marL="192869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37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47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3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1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081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29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78F70-4B56-4125-A382-2EEA8DE9640B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D541-A9E6-4C11-839E-A2A62F0FF563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790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52470-EA3B-462E-B6AE-3DD342B6C7D5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5F20F-AC77-445E-8169-67AC2018F3C1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00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69" indent="0">
              <a:buNone/>
              <a:defRPr sz="844" b="1"/>
            </a:lvl2pPr>
            <a:lvl3pPr marL="385737" indent="0">
              <a:buNone/>
              <a:defRPr sz="760" b="1"/>
            </a:lvl3pPr>
            <a:lvl4pPr marL="578606" indent="0">
              <a:buNone/>
              <a:defRPr sz="675" b="1"/>
            </a:lvl4pPr>
            <a:lvl5pPr marL="771475" indent="0">
              <a:buNone/>
              <a:defRPr sz="675" b="1"/>
            </a:lvl5pPr>
            <a:lvl6pPr marL="964344" indent="0">
              <a:buNone/>
              <a:defRPr sz="675" b="1"/>
            </a:lvl6pPr>
            <a:lvl7pPr marL="1157213" indent="0">
              <a:buNone/>
              <a:defRPr sz="675" b="1"/>
            </a:lvl7pPr>
            <a:lvl8pPr marL="1350081" indent="0">
              <a:buNone/>
              <a:defRPr sz="675" b="1"/>
            </a:lvl8pPr>
            <a:lvl9pPr marL="1542950" indent="0">
              <a:buNone/>
              <a:defRPr sz="6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8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69" indent="0">
              <a:buNone/>
              <a:defRPr sz="844" b="1"/>
            </a:lvl2pPr>
            <a:lvl3pPr marL="385737" indent="0">
              <a:buNone/>
              <a:defRPr sz="760" b="1"/>
            </a:lvl3pPr>
            <a:lvl4pPr marL="578606" indent="0">
              <a:buNone/>
              <a:defRPr sz="675" b="1"/>
            </a:lvl4pPr>
            <a:lvl5pPr marL="771475" indent="0">
              <a:buNone/>
              <a:defRPr sz="675" b="1"/>
            </a:lvl5pPr>
            <a:lvl6pPr marL="964344" indent="0">
              <a:buNone/>
              <a:defRPr sz="675" b="1"/>
            </a:lvl6pPr>
            <a:lvl7pPr marL="1157213" indent="0">
              <a:buNone/>
              <a:defRPr sz="675" b="1"/>
            </a:lvl7pPr>
            <a:lvl8pPr marL="1350081" indent="0">
              <a:buNone/>
              <a:defRPr sz="675" b="1"/>
            </a:lvl8pPr>
            <a:lvl9pPr marL="1542950" indent="0">
              <a:buNone/>
              <a:defRPr sz="6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8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C1B66-B6A0-4FCF-A71F-A2113AEA47ED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6C554-17AB-4ED8-A450-F12FC78C799B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88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FC1A3-B86D-4BD0-B473-721B5F40A180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CEC71-697A-408D-8DF4-DF1EF4201EF7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971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75B11-03A2-4C54-9431-C8234957104C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69015-1156-4A6C-8CA1-C79E245892E1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225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69" indent="0">
              <a:buNone/>
              <a:defRPr sz="591"/>
            </a:lvl2pPr>
            <a:lvl3pPr marL="385737" indent="0">
              <a:buNone/>
              <a:defRPr sz="506"/>
            </a:lvl3pPr>
            <a:lvl4pPr marL="578606" indent="0">
              <a:buNone/>
              <a:defRPr sz="422"/>
            </a:lvl4pPr>
            <a:lvl5pPr marL="771475" indent="0">
              <a:buNone/>
              <a:defRPr sz="422"/>
            </a:lvl5pPr>
            <a:lvl6pPr marL="964344" indent="0">
              <a:buNone/>
              <a:defRPr sz="422"/>
            </a:lvl6pPr>
            <a:lvl7pPr marL="1157213" indent="0">
              <a:buNone/>
              <a:defRPr sz="422"/>
            </a:lvl7pPr>
            <a:lvl8pPr marL="1350081" indent="0">
              <a:buNone/>
              <a:defRPr sz="422"/>
            </a:lvl8pPr>
            <a:lvl9pPr marL="1542950" indent="0">
              <a:buNone/>
              <a:defRPr sz="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93991-98D0-40C0-A6A9-C828A5D8D47A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EB42E-13C7-4590-AB07-A20037D8F0DA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48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3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192869" indent="0">
              <a:buNone/>
              <a:defRPr sz="1181"/>
            </a:lvl2pPr>
            <a:lvl3pPr marL="385737" indent="0">
              <a:buNone/>
              <a:defRPr sz="1013"/>
            </a:lvl3pPr>
            <a:lvl4pPr marL="578606" indent="0">
              <a:buNone/>
              <a:defRPr sz="844"/>
            </a:lvl4pPr>
            <a:lvl5pPr marL="771475" indent="0">
              <a:buNone/>
              <a:defRPr sz="844"/>
            </a:lvl5pPr>
            <a:lvl6pPr marL="964344" indent="0">
              <a:buNone/>
              <a:defRPr sz="844"/>
            </a:lvl6pPr>
            <a:lvl7pPr marL="1157213" indent="0">
              <a:buNone/>
              <a:defRPr sz="844"/>
            </a:lvl7pPr>
            <a:lvl8pPr marL="1350081" indent="0">
              <a:buNone/>
              <a:defRPr sz="844"/>
            </a:lvl8pPr>
            <a:lvl9pPr marL="1542950" indent="0">
              <a:buNone/>
              <a:defRPr sz="84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69" indent="0">
              <a:buNone/>
              <a:defRPr sz="591"/>
            </a:lvl2pPr>
            <a:lvl3pPr marL="385737" indent="0">
              <a:buNone/>
              <a:defRPr sz="506"/>
            </a:lvl3pPr>
            <a:lvl4pPr marL="578606" indent="0">
              <a:buNone/>
              <a:defRPr sz="422"/>
            </a:lvl4pPr>
            <a:lvl5pPr marL="771475" indent="0">
              <a:buNone/>
              <a:defRPr sz="422"/>
            </a:lvl5pPr>
            <a:lvl6pPr marL="964344" indent="0">
              <a:buNone/>
              <a:defRPr sz="422"/>
            </a:lvl6pPr>
            <a:lvl7pPr marL="1157213" indent="0">
              <a:buNone/>
              <a:defRPr sz="422"/>
            </a:lvl7pPr>
            <a:lvl8pPr marL="1350081" indent="0">
              <a:buNone/>
              <a:defRPr sz="422"/>
            </a:lvl8pPr>
            <a:lvl9pPr marL="1542950" indent="0">
              <a:buNone/>
              <a:defRPr sz="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0D577-4A4D-4573-B5EF-24163BDBD1F6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9B651-D383-48CC-8433-775AC9EEEE16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490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CCE17-9B05-4DE9-A49F-3CD9AFD2FB27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294009-88D3-4455-BFC3-35D8A2CE9346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145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4FA4A-8479-4956-8B2E-D03BFDDACF49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51879-4277-4106-8E29-9EFC0E0244A5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36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8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5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4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59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6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69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D68AE-923D-4511-8533-520FFD1D75C9}" type="datetimeFigureOut">
              <a:rPr lang="en-US" smtClean="0"/>
              <a:pPr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0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85737" eaLnBrk="1" fontAlgn="auto" hangingPunct="1">
              <a:spcBef>
                <a:spcPts val="0"/>
              </a:spcBef>
              <a:spcAft>
                <a:spcPts val="0"/>
              </a:spcAft>
              <a:defRPr sz="506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0839-012A-4A7C-8E1A-55C4B29FB832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85737" eaLnBrk="1" fontAlgn="auto" hangingPunct="1">
              <a:spcBef>
                <a:spcPts val="0"/>
              </a:spcBef>
              <a:spcAft>
                <a:spcPts val="0"/>
              </a:spcAft>
              <a:defRPr sz="506" b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85737" eaLnBrk="1" fontAlgn="auto" hangingPunct="1">
              <a:spcBef>
                <a:spcPts val="0"/>
              </a:spcBef>
              <a:spcAft>
                <a:spcPts val="0"/>
              </a:spcAft>
              <a:defRPr sz="506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F9C8E-A796-4632-AC15-2EDC5022D9D1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60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841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3841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Calibri Light" panose="020F0302020204030204" pitchFamily="34" charset="0"/>
        </a:defRPr>
      </a:lvl2pPr>
      <a:lvl3pPr algn="l" defTabSz="3841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Calibri Light" panose="020F0302020204030204" pitchFamily="34" charset="0"/>
        </a:defRPr>
      </a:lvl3pPr>
      <a:lvl4pPr algn="l" defTabSz="3841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Calibri Light" panose="020F0302020204030204" pitchFamily="34" charset="0"/>
        </a:defRPr>
      </a:lvl4pPr>
      <a:lvl5pPr algn="l" defTabSz="3841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Calibri Light" panose="020F0302020204030204" pitchFamily="34" charset="0"/>
        </a:defRPr>
      </a:lvl5pPr>
      <a:lvl6pPr marL="257159" algn="l" defTabSz="385737" rtl="0" fontAlgn="base">
        <a:lnSpc>
          <a:spcPct val="90000"/>
        </a:lnSpc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 Light" panose="020F0302020204030204" pitchFamily="34" charset="0"/>
        </a:defRPr>
      </a:lvl6pPr>
      <a:lvl7pPr marL="514317" algn="l" defTabSz="385737" rtl="0" fontAlgn="base">
        <a:lnSpc>
          <a:spcPct val="90000"/>
        </a:lnSpc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 Light" panose="020F0302020204030204" pitchFamily="34" charset="0"/>
        </a:defRPr>
      </a:lvl7pPr>
      <a:lvl8pPr marL="771475" algn="l" defTabSz="385737" rtl="0" fontAlgn="base">
        <a:lnSpc>
          <a:spcPct val="90000"/>
        </a:lnSpc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 Light" panose="020F0302020204030204" pitchFamily="34" charset="0"/>
        </a:defRPr>
      </a:lvl8pPr>
      <a:lvl9pPr marL="1028633" algn="l" defTabSz="385737" rtl="0" fontAlgn="base">
        <a:lnSpc>
          <a:spcPct val="90000"/>
        </a:lnSpc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95250" indent="-95250" algn="l" defTabSz="384175" rtl="0" eaLnBrk="0" fontAlgn="base" hangingPunct="0">
        <a:lnSpc>
          <a:spcPct val="90000"/>
        </a:lnSpc>
        <a:spcBef>
          <a:spcPts val="42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338" indent="-95250" algn="l" defTabSz="384175" rtl="0" eaLnBrk="0" fontAlgn="base" hangingPunct="0">
        <a:lnSpc>
          <a:spcPct val="90000"/>
        </a:lnSpc>
        <a:spcBef>
          <a:spcPts val="21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481013" indent="-95250" algn="l" defTabSz="384175" rtl="0" eaLnBrk="0" fontAlgn="base" hangingPunct="0">
        <a:lnSpc>
          <a:spcPct val="90000"/>
        </a:lnSpc>
        <a:spcBef>
          <a:spcPts val="213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673100" indent="-95250" algn="l" defTabSz="384175" rtl="0" eaLnBrk="0" fontAlgn="base" hangingPunct="0">
        <a:lnSpc>
          <a:spcPct val="90000"/>
        </a:lnSpc>
        <a:spcBef>
          <a:spcPts val="213"/>
        </a:spcBef>
        <a:spcAft>
          <a:spcPct val="0"/>
        </a:spcAft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4pPr>
      <a:lvl5pPr marL="866775" indent="-95250" algn="l" defTabSz="384175" rtl="0" eaLnBrk="0" fontAlgn="base" hangingPunct="0">
        <a:lnSpc>
          <a:spcPct val="90000"/>
        </a:lnSpc>
        <a:spcBef>
          <a:spcPts val="213"/>
        </a:spcBef>
        <a:spcAft>
          <a:spcPct val="0"/>
        </a:spcAft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5pPr>
      <a:lvl6pPr marL="1060778" indent="-96434" algn="l" defTabSz="385737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648" indent="-96434" algn="l" defTabSz="385737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515" indent="-96434" algn="l" defTabSz="385737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385" indent="-96434" algn="l" defTabSz="385737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69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37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06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475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344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13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081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2950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8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92106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1" y="114300"/>
            <a:ext cx="870347" cy="857250"/>
          </a:xfrm>
        </p:spPr>
      </p:pic>
      <p:sp>
        <p:nvSpPr>
          <p:cNvPr id="8" name="Title 1"/>
          <p:cNvSpPr txBox="1"/>
          <p:nvPr/>
        </p:nvSpPr>
        <p:spPr>
          <a:xfrm>
            <a:off x="1490663" y="222647"/>
            <a:ext cx="7639050" cy="1000125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grpSp>
        <p:nvGrpSpPr>
          <p:cNvPr id="3077" name="Group 13"/>
          <p:cNvGrpSpPr>
            <a:grpSpLocks/>
          </p:cNvGrpSpPr>
          <p:nvPr/>
        </p:nvGrpSpPr>
        <p:grpSpPr bwMode="auto">
          <a:xfrm>
            <a:off x="3342085" y="1222772"/>
            <a:ext cx="3936206" cy="0"/>
            <a:chOff x="4238625" y="1630017"/>
            <a:chExt cx="5248275" cy="1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4506913" y="1630363"/>
              <a:ext cx="519747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456113" y="1630363"/>
              <a:ext cx="25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2317448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0" y="4619623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66FF"/>
                </a:solidFill>
              </a:rPr>
              <a:t>Đèo</a:t>
            </a:r>
            <a:r>
              <a:rPr lang="en-US" sz="2800" b="1" dirty="0">
                <a:solidFill>
                  <a:srgbClr val="0066FF"/>
                </a:solidFill>
              </a:rPr>
              <a:t>: </a:t>
            </a:r>
            <a:r>
              <a:rPr lang="en-US" sz="2800" b="1" dirty="0" err="1">
                <a:solidFill>
                  <a:srgbClr val="0066FF"/>
                </a:solidFill>
              </a:rPr>
              <a:t>chỗ</a:t>
            </a:r>
            <a:r>
              <a:rPr lang="en-US" sz="2800" b="1" dirty="0">
                <a:solidFill>
                  <a:srgbClr val="0066FF"/>
                </a:solidFill>
              </a:rPr>
              <a:t> </a:t>
            </a:r>
            <a:r>
              <a:rPr lang="en-US" sz="2800" b="1" dirty="0" err="1">
                <a:solidFill>
                  <a:srgbClr val="0066FF"/>
                </a:solidFill>
              </a:rPr>
              <a:t>thấp</a:t>
            </a:r>
            <a:r>
              <a:rPr lang="en-US" sz="2800" b="1" dirty="0">
                <a:solidFill>
                  <a:srgbClr val="0066FF"/>
                </a:solidFill>
              </a:rPr>
              <a:t> </a:t>
            </a:r>
            <a:r>
              <a:rPr lang="en-US" sz="2800" b="1" dirty="0" err="1">
                <a:solidFill>
                  <a:srgbClr val="0066FF"/>
                </a:solidFill>
              </a:rPr>
              <a:t>và</a:t>
            </a:r>
            <a:r>
              <a:rPr lang="en-US" sz="2800" b="1" dirty="0">
                <a:solidFill>
                  <a:srgbClr val="0066FF"/>
                </a:solidFill>
              </a:rPr>
              <a:t> </a:t>
            </a:r>
            <a:r>
              <a:rPr lang="en-US" sz="2800" b="1" dirty="0" err="1">
                <a:solidFill>
                  <a:srgbClr val="0066FF"/>
                </a:solidFill>
              </a:rPr>
              <a:t>dễ</a:t>
            </a:r>
            <a:r>
              <a:rPr lang="en-US" sz="2800" b="1" dirty="0">
                <a:solidFill>
                  <a:srgbClr val="0066FF"/>
                </a:solidFill>
              </a:rPr>
              <a:t> </a:t>
            </a:r>
            <a:r>
              <a:rPr lang="en-US" sz="2800" b="1" dirty="0" err="1">
                <a:solidFill>
                  <a:srgbClr val="0066FF"/>
                </a:solidFill>
              </a:rPr>
              <a:t>vượt</a:t>
            </a:r>
            <a:r>
              <a:rPr lang="en-US" sz="2800" b="1" dirty="0">
                <a:solidFill>
                  <a:srgbClr val="0066FF"/>
                </a:solidFill>
              </a:rPr>
              <a:t> qua </a:t>
            </a:r>
            <a:r>
              <a:rPr lang="en-US" sz="2800" b="1" dirty="0" err="1">
                <a:solidFill>
                  <a:srgbClr val="0066FF"/>
                </a:solidFill>
              </a:rPr>
              <a:t>nhất</a:t>
            </a:r>
            <a:r>
              <a:rPr lang="en-US" sz="2800" b="1" dirty="0">
                <a:solidFill>
                  <a:srgbClr val="0066FF"/>
                </a:solidFill>
              </a:rPr>
              <a:t> </a:t>
            </a:r>
            <a:r>
              <a:rPr lang="en-US" sz="2800" b="1" dirty="0" err="1">
                <a:solidFill>
                  <a:srgbClr val="0066FF"/>
                </a:solidFill>
              </a:rPr>
              <a:t>trên</a:t>
            </a:r>
            <a:r>
              <a:rPr lang="en-US" sz="2800" b="1" dirty="0">
                <a:solidFill>
                  <a:srgbClr val="0066FF"/>
                </a:solidFill>
              </a:rPr>
              <a:t> </a:t>
            </a:r>
            <a:r>
              <a:rPr lang="en-US" sz="2800" b="1" dirty="0" err="1">
                <a:solidFill>
                  <a:srgbClr val="0066FF"/>
                </a:solidFill>
              </a:rPr>
              <a:t>đường</a:t>
            </a:r>
            <a:r>
              <a:rPr lang="en-US" sz="2800" b="1" dirty="0">
                <a:solidFill>
                  <a:srgbClr val="0066FF"/>
                </a:solidFill>
              </a:rPr>
              <a:t> </a:t>
            </a:r>
            <a:r>
              <a:rPr lang="en-US" sz="2800" b="1" dirty="0" err="1">
                <a:solidFill>
                  <a:srgbClr val="0066FF"/>
                </a:solidFill>
              </a:rPr>
              <a:t>đi</a:t>
            </a:r>
            <a:r>
              <a:rPr lang="en-US" sz="2800" b="1" dirty="0">
                <a:solidFill>
                  <a:srgbClr val="0066FF"/>
                </a:solidFill>
              </a:rPr>
              <a:t> qua </a:t>
            </a:r>
            <a:r>
              <a:rPr lang="en-US" sz="2800" b="1" dirty="0" err="1">
                <a:solidFill>
                  <a:srgbClr val="0066FF"/>
                </a:solidFill>
              </a:rPr>
              <a:t>núi</a:t>
            </a:r>
            <a:endParaRPr lang="en-US" sz="2800" b="1" dirty="0">
              <a:solidFill>
                <a:srgbClr val="0066FF"/>
              </a:solidFill>
            </a:endParaRPr>
          </a:p>
        </p:txBody>
      </p:sp>
      <p:pic>
        <p:nvPicPr>
          <p:cNvPr id="9219" name="Picture 4" descr="Kết quả hình ảnh cho đè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0"/>
            <a:ext cx="91440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ction Button: Back or Previous 3">
            <a:hlinkClick r:id="rId3" action="ppaction://hlinksldjump" highlightClick="1"/>
          </p:cNvPr>
          <p:cNvSpPr/>
          <p:nvPr/>
        </p:nvSpPr>
        <p:spPr>
          <a:xfrm>
            <a:off x="8458200" y="0"/>
            <a:ext cx="457200" cy="3619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0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19200" y="304801"/>
            <a:ext cx="7772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81200" y="609601"/>
            <a:ext cx="624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90600" y="0"/>
            <a:ext cx="228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049982" y="57091"/>
            <a:ext cx="281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auto">
          <a:xfrm>
            <a:off x="4876802" y="562971"/>
            <a:ext cx="45719" cy="490937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429000" y="1143001"/>
            <a:ext cx="175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50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4887278" y="1636041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 Box 4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906913" y="1998207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4982746" y="816551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̃: 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0" y="514350"/>
            <a:ext cx="5181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*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chuốt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nón,núi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nở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-135927" y="2896731"/>
            <a:ext cx="474725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0" y="2896731"/>
            <a:ext cx="479371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về,mình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về,ta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*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lùng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 Box 50"/>
          <p:cNvSpPr txBox="1">
            <a:spLocks noChangeArrowheads="1"/>
          </p:cNvSpPr>
          <p:nvPr/>
        </p:nvSpPr>
        <p:spPr bwMode="auto">
          <a:xfrm>
            <a:off x="4376356" y="2921505"/>
            <a:ext cx="762000" cy="189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4/2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2/2/4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34290" y="1503587"/>
            <a:ext cx="3886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1669698"/>
            <a:ext cx="495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2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 Box 5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876800" y="1261275"/>
            <a:ext cx="1409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30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6" grpId="1"/>
      <p:bldP spid="17" grpId="0"/>
      <p:bldP spid="18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hanoi.vietnamplus.vn/Uploaded_VNP/binhht/20140108/IMG_6945BaoAnh712014175817145_wh650_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ết quả hình ảnh cho cây giang họ tre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4324350"/>
          </a:xfrm>
          <a:noFill/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4302919"/>
            <a:ext cx="914399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 sz="2600" b="1" dirty="0" err="1">
                <a:solidFill>
                  <a:srgbClr val="FF0000"/>
                </a:solidFill>
              </a:rPr>
              <a:t>Giang</a:t>
            </a:r>
            <a:r>
              <a:rPr lang="en-US" altLang="en-US" sz="2600" b="1" dirty="0">
                <a:solidFill>
                  <a:srgbClr val="FF0000"/>
                </a:solidFill>
              </a:rPr>
              <a:t>: </a:t>
            </a:r>
            <a:r>
              <a:rPr lang="en-US" altLang="en-US" sz="2600" b="1" dirty="0" err="1">
                <a:solidFill>
                  <a:srgbClr val="FF0000"/>
                </a:solidFill>
              </a:rPr>
              <a:t>cây</a:t>
            </a:r>
            <a:r>
              <a:rPr lang="en-US" altLang="en-US" sz="2600" b="1" dirty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</a:rPr>
              <a:t>thuộc</a:t>
            </a:r>
            <a:r>
              <a:rPr lang="en-US" altLang="en-US" sz="2600" b="1" dirty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</a:rPr>
              <a:t>loại</a:t>
            </a:r>
            <a:r>
              <a:rPr lang="en-US" altLang="en-US" sz="2600" b="1" dirty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</a:rPr>
              <a:t>tre</a:t>
            </a:r>
            <a:r>
              <a:rPr lang="en-US" altLang="en-US" sz="2600" b="1" dirty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</a:rPr>
              <a:t>nứa</a:t>
            </a:r>
            <a:r>
              <a:rPr lang="en-US" altLang="en-US" sz="2600" b="1" dirty="0">
                <a:solidFill>
                  <a:srgbClr val="FF0000"/>
                </a:solidFill>
              </a:rPr>
              <a:t>, </a:t>
            </a:r>
            <a:r>
              <a:rPr lang="en-US" altLang="en-US" sz="2600" b="1" dirty="0" err="1">
                <a:solidFill>
                  <a:srgbClr val="FF0000"/>
                </a:solidFill>
              </a:rPr>
              <a:t>thân</a:t>
            </a:r>
            <a:r>
              <a:rPr lang="en-US" altLang="en-US" sz="2600" b="1" dirty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</a:rPr>
              <a:t>dẻo</a:t>
            </a:r>
            <a:r>
              <a:rPr lang="en-US" altLang="en-US" sz="2600" b="1" dirty="0">
                <a:solidFill>
                  <a:srgbClr val="FF0000"/>
                </a:solidFill>
              </a:rPr>
              <a:t>, </a:t>
            </a:r>
            <a:r>
              <a:rPr lang="en-US" altLang="en-US" sz="2600" b="1" dirty="0" err="1">
                <a:solidFill>
                  <a:srgbClr val="FF0000"/>
                </a:solidFill>
              </a:rPr>
              <a:t>dùng</a:t>
            </a:r>
            <a:r>
              <a:rPr lang="en-US" altLang="en-US" sz="2600" b="1" dirty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</a:rPr>
              <a:t>để</a:t>
            </a:r>
            <a:r>
              <a:rPr lang="en-US" altLang="en-US" sz="2600" b="1" dirty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</a:rPr>
              <a:t>đan</a:t>
            </a:r>
            <a:r>
              <a:rPr lang="en-US" altLang="en-US" sz="2600" b="1" dirty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</a:rPr>
              <a:t>lát</a:t>
            </a:r>
            <a:r>
              <a:rPr lang="en-US" altLang="en-US" sz="2600" b="1" dirty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</a:rPr>
              <a:t>hoặc</a:t>
            </a:r>
            <a:r>
              <a:rPr lang="en-US" altLang="en-US" sz="2600" b="1" dirty="0">
                <a:solidFill>
                  <a:srgbClr val="FF0000"/>
                </a:solidFill>
              </a:rPr>
              <a:t> 				</a:t>
            </a:r>
            <a:r>
              <a:rPr lang="en-US" altLang="en-US" sz="2600" b="1" dirty="0" err="1">
                <a:solidFill>
                  <a:srgbClr val="FF0000"/>
                </a:solidFill>
              </a:rPr>
              <a:t>làm</a:t>
            </a:r>
            <a:r>
              <a:rPr lang="en-US" altLang="en-US" sz="2600" b="1" dirty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</a:rPr>
              <a:t>lạt</a:t>
            </a:r>
            <a:r>
              <a:rPr lang="en-US" altLang="en-US" sz="2600" b="1" dirty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</a:rPr>
              <a:t>buộc</a:t>
            </a:r>
            <a:endParaRPr lang="vi-VN" altLang="en-US" sz="2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Action Button: Back or Previous 4">
            <a:hlinkClick r:id="rId4" action="ppaction://hlinksldjump" highlightClick="1"/>
          </p:cNvPr>
          <p:cNvSpPr/>
          <p:nvPr/>
        </p:nvSpPr>
        <p:spPr>
          <a:xfrm>
            <a:off x="8458200" y="0"/>
            <a:ext cx="457200" cy="3619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5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19200" y="304801"/>
            <a:ext cx="7772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81200" y="609601"/>
            <a:ext cx="624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90600" y="0"/>
            <a:ext cx="228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049982" y="57091"/>
            <a:ext cx="281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auto">
          <a:xfrm>
            <a:off x="4876802" y="562971"/>
            <a:ext cx="45719" cy="490937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429000" y="1143001"/>
            <a:ext cx="175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50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4887278" y="1636041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 Box 4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876800" y="1969579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4982746" y="816551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̃: 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0" y="514350"/>
            <a:ext cx="5181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*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chuốt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nón,núi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nở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-135927" y="2896731"/>
            <a:ext cx="474725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0" y="2896731"/>
            <a:ext cx="479371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về,mình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về,ta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*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lùng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 Box 50"/>
          <p:cNvSpPr txBox="1">
            <a:spLocks noChangeArrowheads="1"/>
          </p:cNvSpPr>
          <p:nvPr/>
        </p:nvSpPr>
        <p:spPr bwMode="auto">
          <a:xfrm>
            <a:off x="4376356" y="2921505"/>
            <a:ext cx="762000" cy="189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4/2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2/2/4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34290" y="1503587"/>
            <a:ext cx="3886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1669698"/>
            <a:ext cx="495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2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 Box 4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899184" y="2305973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Phách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 Box 50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876800" y="1261275"/>
            <a:ext cx="1409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2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6" grpId="1"/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Cay phach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80974"/>
            <a:ext cx="4267200" cy="4295775"/>
          </a:xfrm>
          <a:noFill/>
        </p:spPr>
      </p:pic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-152400" y="4498935"/>
            <a:ext cx="944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Phách:một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loại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thân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gỗ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lá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ngả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màu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vàng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vào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mùa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itchFamily="18" charset="0"/>
              </a:rPr>
              <a:t>hè</a:t>
            </a:r>
            <a:endParaRPr lang="vi-VN" altLang="en-US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4" name="Picture 3" descr="Kết quả hình ảnh cho canh rùng phách ở viet ba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80975"/>
            <a:ext cx="4322758" cy="4241801"/>
          </a:xfrm>
          <a:prstGeom prst="rect">
            <a:avLst/>
          </a:prstGeom>
          <a:noFill/>
        </p:spPr>
      </p:pic>
      <p:sp>
        <p:nvSpPr>
          <p:cNvPr id="5" name="Action Button: Back or Previous 4">
            <a:hlinkClick r:id="rId4" action="ppaction://hlinksldjump" highlightClick="1"/>
          </p:cNvPr>
          <p:cNvSpPr/>
          <p:nvPr/>
        </p:nvSpPr>
        <p:spPr>
          <a:xfrm>
            <a:off x="8458200" y="0"/>
            <a:ext cx="457200" cy="3619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5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19200" y="304801"/>
            <a:ext cx="7772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81200" y="609601"/>
            <a:ext cx="624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90600" y="0"/>
            <a:ext cx="228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049982" y="57091"/>
            <a:ext cx="281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auto">
          <a:xfrm>
            <a:off x="4876802" y="562971"/>
            <a:ext cx="45719" cy="490937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429000" y="1143001"/>
            <a:ext cx="175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50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4887278" y="1636041"/>
            <a:ext cx="106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 Box 4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906913" y="1998207"/>
            <a:ext cx="106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Giang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4982746" y="816551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̃: 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0" y="514350"/>
            <a:ext cx="492964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*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chuốt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nón,núi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nở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-135927" y="2896731"/>
            <a:ext cx="474725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0" y="2896731"/>
            <a:ext cx="479371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về,mình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về,ta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*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lùng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 Box 50"/>
          <p:cNvSpPr txBox="1">
            <a:spLocks noChangeArrowheads="1"/>
          </p:cNvSpPr>
          <p:nvPr/>
        </p:nvSpPr>
        <p:spPr bwMode="auto">
          <a:xfrm>
            <a:off x="4376356" y="2921505"/>
            <a:ext cx="762000" cy="189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4/2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2/2/4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34290" y="1503587"/>
            <a:ext cx="3886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1669698"/>
            <a:ext cx="495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2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 Box 4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899184" y="2305973"/>
            <a:ext cx="106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Phách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 Box 50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876800" y="1261275"/>
            <a:ext cx="1409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 Box 49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4922520" y="2617549"/>
            <a:ext cx="13639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Text Box 49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4929642" y="2913548"/>
            <a:ext cx="19789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12663" y="2616231"/>
            <a:ext cx="3253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: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,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31992" y="2911725"/>
            <a:ext cx="300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: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519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6" grpId="1"/>
      <p:bldP spid="17" grpId="0"/>
      <p:bldP spid="18" grpId="0"/>
      <p:bldP spid="19" grpId="0"/>
      <p:bldP spid="20" grpId="0"/>
      <p:bldP spid="21" grpId="0"/>
      <p:bldP spid="27" grpId="0"/>
      <p:bldP spid="28" grpId="0"/>
      <p:bldP spid="2" grpId="0"/>
      <p:bldP spid="2" grpId="1"/>
      <p:bldP spid="24" grpId="0"/>
      <p:bldP spid="2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67200" y="361950"/>
            <a:ext cx="4261255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14985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59773" y="514351"/>
            <a:ext cx="8610600" cy="142875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cán</a:t>
            </a:r>
            <a:r>
              <a:rPr lang="en-US" sz="3200" b="1" dirty="0"/>
              <a:t> </a:t>
            </a:r>
            <a:r>
              <a:rPr lang="en-US" sz="3200" b="1" dirty="0" err="1"/>
              <a:t>bộ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xuôi</a:t>
            </a:r>
            <a:r>
              <a:rPr lang="en-US" sz="3200" b="1" dirty="0"/>
              <a:t> </a:t>
            </a:r>
            <a:r>
              <a:rPr lang="en-US" sz="3200" b="1" dirty="0" err="1"/>
              <a:t>nhớ</a:t>
            </a:r>
            <a:r>
              <a:rPr lang="en-US" sz="3200" b="1" dirty="0"/>
              <a:t>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ở </a:t>
            </a:r>
            <a:r>
              <a:rPr lang="en-US" sz="3200" b="1" dirty="0" err="1"/>
              <a:t>Việt</a:t>
            </a:r>
            <a:r>
              <a:rPr lang="en-US" sz="3200" b="1" dirty="0"/>
              <a:t> </a:t>
            </a:r>
            <a:r>
              <a:rPr lang="en-US" sz="3200" b="1" dirty="0" err="1"/>
              <a:t>Bắc</a:t>
            </a:r>
            <a:r>
              <a:rPr lang="en-US" sz="3200" b="1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262304"/>
            <a:ext cx="16764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CÂU 1</a:t>
            </a:r>
            <a:r>
              <a:rPr lang="en-US" dirty="0"/>
              <a:t>: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223488" y="4017623"/>
            <a:ext cx="3560205" cy="800100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thầm</a:t>
            </a:r>
            <a:r>
              <a:rPr lang="en-US" sz="3200" b="1" dirty="0"/>
              <a:t> </a:t>
            </a:r>
            <a:r>
              <a:rPr lang="en-US" sz="3200" b="1" dirty="0" err="1"/>
              <a:t>đoạn</a:t>
            </a:r>
            <a:r>
              <a:rPr lang="en-US" sz="3200" b="1" dirty="0"/>
              <a:t> 2</a:t>
            </a:r>
          </a:p>
        </p:txBody>
      </p:sp>
      <p:sp>
        <p:nvSpPr>
          <p:cNvPr id="9" name="Oval 8"/>
          <p:cNvSpPr/>
          <p:nvPr/>
        </p:nvSpPr>
        <p:spPr>
          <a:xfrm>
            <a:off x="223488" y="2743200"/>
            <a:ext cx="1998467" cy="685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Nhớ</a:t>
            </a:r>
            <a:r>
              <a:rPr lang="en-US" sz="3600" b="1" dirty="0"/>
              <a:t> </a:t>
            </a:r>
          </a:p>
        </p:txBody>
      </p:sp>
      <p:sp>
        <p:nvSpPr>
          <p:cNvPr id="10" name="Oval 9"/>
          <p:cNvSpPr/>
          <p:nvPr/>
        </p:nvSpPr>
        <p:spPr>
          <a:xfrm>
            <a:off x="2691493" y="2404208"/>
            <a:ext cx="1981199" cy="51435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hoa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67000" y="3396343"/>
            <a:ext cx="1981200" cy="5715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người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031" y="2000251"/>
            <a:ext cx="3650343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Cảnh</a:t>
            </a:r>
            <a:r>
              <a:rPr lang="en-US" sz="3200" b="1" dirty="0"/>
              <a:t> </a:t>
            </a:r>
            <a:r>
              <a:rPr lang="en-US" sz="3200" b="1" dirty="0" err="1"/>
              <a:t>vật</a:t>
            </a:r>
            <a:r>
              <a:rPr lang="en-US" sz="3200" b="1" dirty="0"/>
              <a:t>, </a:t>
            </a:r>
            <a:r>
              <a:rPr lang="en-US" sz="3200" b="1" dirty="0" err="1"/>
              <a:t>núi</a:t>
            </a:r>
            <a:r>
              <a:rPr lang="en-US" sz="3200" b="1" dirty="0"/>
              <a:t> </a:t>
            </a:r>
            <a:r>
              <a:rPr lang="en-US" sz="3200" b="1" dirty="0" err="1"/>
              <a:t>rừng</a:t>
            </a:r>
            <a:r>
              <a:rPr lang="en-US" sz="3200" b="1" dirty="0"/>
              <a:t> </a:t>
            </a:r>
            <a:r>
              <a:rPr lang="en-US" sz="3200" b="1" dirty="0" err="1"/>
              <a:t>Việt</a:t>
            </a:r>
            <a:r>
              <a:rPr lang="en-US" sz="3200" b="1" dirty="0"/>
              <a:t> </a:t>
            </a:r>
            <a:r>
              <a:rPr lang="en-US" sz="3200" b="1" dirty="0" err="1"/>
              <a:t>Bắc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209144" y="3434443"/>
            <a:ext cx="3650342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Con </a:t>
            </a:r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Việt</a:t>
            </a:r>
            <a:r>
              <a:rPr lang="en-US" sz="3200" b="1" dirty="0"/>
              <a:t> </a:t>
            </a:r>
            <a:r>
              <a:rPr lang="en-US" sz="3200" b="1" dirty="0" err="1"/>
              <a:t>Bắc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cảnh</a:t>
            </a:r>
            <a:r>
              <a:rPr lang="en-US" sz="3200" b="1" dirty="0"/>
              <a:t> </a:t>
            </a:r>
            <a:r>
              <a:rPr lang="en-US" sz="3200" b="1" dirty="0" err="1"/>
              <a:t>lao</a:t>
            </a:r>
            <a:r>
              <a:rPr lang="en-US" sz="3200" b="1" dirty="0"/>
              <a:t> </a:t>
            </a:r>
            <a:r>
              <a:rPr lang="en-US" sz="3200" b="1" dirty="0" err="1"/>
              <a:t>động</a:t>
            </a:r>
            <a:r>
              <a:rPr lang="en-US" sz="3200" b="1" dirty="0"/>
              <a:t>, </a:t>
            </a:r>
            <a:r>
              <a:rPr lang="en-US" sz="3200" b="1" dirty="0" err="1"/>
              <a:t>sinh</a:t>
            </a:r>
            <a:r>
              <a:rPr lang="en-US" sz="3200" b="1" dirty="0"/>
              <a:t> </a:t>
            </a:r>
            <a:r>
              <a:rPr lang="en-US" sz="3200" b="1" dirty="0" err="1"/>
              <a:t>hoạt</a:t>
            </a:r>
            <a:endParaRPr lang="en-US" sz="3200" b="1" dirty="0"/>
          </a:p>
        </p:txBody>
      </p:sp>
      <p:cxnSp>
        <p:nvCxnSpPr>
          <p:cNvPr id="17" name="Straight Arrow Connector 16"/>
          <p:cNvCxnSpPr>
            <a:endCxn id="10" idx="2"/>
          </p:cNvCxnSpPr>
          <p:nvPr/>
        </p:nvCxnSpPr>
        <p:spPr>
          <a:xfrm flipV="1">
            <a:off x="2221954" y="2661382"/>
            <a:ext cx="469538" cy="4247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6"/>
            <a:endCxn id="11" idx="2"/>
          </p:cNvCxnSpPr>
          <p:nvPr/>
        </p:nvCxnSpPr>
        <p:spPr>
          <a:xfrm>
            <a:off x="2221954" y="3086100"/>
            <a:ext cx="445046" cy="59599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6"/>
            <a:endCxn id="12" idx="1"/>
          </p:cNvCxnSpPr>
          <p:nvPr/>
        </p:nvCxnSpPr>
        <p:spPr>
          <a:xfrm flipV="1">
            <a:off x="4672692" y="2538860"/>
            <a:ext cx="547339" cy="1225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6"/>
            <a:endCxn id="13" idx="1"/>
          </p:cNvCxnSpPr>
          <p:nvPr/>
        </p:nvCxnSpPr>
        <p:spPr>
          <a:xfrm>
            <a:off x="4648200" y="3682093"/>
            <a:ext cx="560944" cy="5371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07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7" grpId="1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48887" y="685800"/>
            <a:ext cx="8666513" cy="2286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thơ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:</a:t>
            </a:r>
          </a:p>
          <a:p>
            <a:pPr marL="342900" indent="-342900" algn="ctr">
              <a:buAutoNum type="alphaLcParenR"/>
            </a:pPr>
            <a:r>
              <a:rPr lang="en-US" sz="3200" b="1" dirty="0" err="1"/>
              <a:t>Việt</a:t>
            </a:r>
            <a:r>
              <a:rPr lang="en-US" sz="3200" b="1" dirty="0"/>
              <a:t> </a:t>
            </a:r>
            <a:r>
              <a:rPr lang="en-US" sz="3200" b="1" dirty="0" err="1"/>
              <a:t>Bắc</a:t>
            </a:r>
            <a:r>
              <a:rPr lang="en-US" sz="3200" b="1" dirty="0"/>
              <a:t> </a:t>
            </a:r>
            <a:r>
              <a:rPr lang="en-US" sz="3200" b="1" dirty="0" err="1"/>
              <a:t>rất</a:t>
            </a:r>
            <a:r>
              <a:rPr lang="en-US" sz="3200" b="1" dirty="0"/>
              <a:t> </a:t>
            </a:r>
            <a:r>
              <a:rPr lang="en-US" sz="3200" b="1" dirty="0" err="1"/>
              <a:t>đẹp</a:t>
            </a:r>
            <a:endParaRPr lang="en-US" sz="3200" b="1" dirty="0"/>
          </a:p>
          <a:p>
            <a:pPr marL="342900" indent="-342900" algn="ctr">
              <a:buAutoNum type="alphaLcParenR"/>
            </a:pPr>
            <a:r>
              <a:rPr lang="en-US" sz="3200" b="1" dirty="0" err="1"/>
              <a:t>Việt</a:t>
            </a:r>
            <a:r>
              <a:rPr lang="en-US" sz="3200" b="1" dirty="0"/>
              <a:t> </a:t>
            </a:r>
            <a:r>
              <a:rPr lang="en-US" sz="3200" b="1" dirty="0" err="1"/>
              <a:t>Bắc</a:t>
            </a:r>
            <a:r>
              <a:rPr lang="en-US" sz="3200" b="1" dirty="0"/>
              <a:t> </a:t>
            </a:r>
            <a:r>
              <a:rPr lang="en-US" sz="3200" b="1" dirty="0" err="1"/>
              <a:t>đánh</a:t>
            </a:r>
            <a:r>
              <a:rPr lang="en-US" sz="3200" b="1" dirty="0"/>
              <a:t> </a:t>
            </a:r>
            <a:r>
              <a:rPr lang="en-US" sz="3200" b="1" dirty="0" err="1"/>
              <a:t>giặc</a:t>
            </a:r>
            <a:r>
              <a:rPr lang="en-US" sz="3200" b="1" dirty="0"/>
              <a:t> </a:t>
            </a:r>
            <a:r>
              <a:rPr lang="en-US" sz="3200" b="1" dirty="0" err="1"/>
              <a:t>giỏi</a:t>
            </a:r>
            <a:r>
              <a:rPr lang="en-US" sz="3200" b="1" dirty="0"/>
              <a:t> 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48887" y="3665765"/>
            <a:ext cx="3560205" cy="800100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Thảo</a:t>
            </a:r>
            <a:r>
              <a:rPr lang="en-US" sz="3200" b="1" dirty="0"/>
              <a:t> </a:t>
            </a:r>
            <a:r>
              <a:rPr lang="en-US" sz="3200" b="1" dirty="0" err="1"/>
              <a:t>luận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262304"/>
            <a:ext cx="16764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CÂU 2</a:t>
            </a:r>
            <a:r>
              <a:rPr lang="en-US" dirty="0"/>
              <a:t>: </a:t>
            </a:r>
          </a:p>
        </p:txBody>
      </p:sp>
      <p:pic>
        <p:nvPicPr>
          <p:cNvPr id="6" name="Chuông Báo Vào Lớp (Nhạc Chuôn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72400" y="446586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8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228600" y="59055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a.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914400" y="1657350"/>
            <a:ext cx="4038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 xanh hoa chuối đỏ tươi Ngày xuân mơ nở trắng rừng    Ve kêu rừng phách đổ vàng  Rừng thu trăng rọi hòa bình</a:t>
            </a:r>
          </a:p>
        </p:txBody>
      </p:sp>
    </p:spTree>
    <p:extLst>
      <p:ext uri="{BB962C8B-B14F-4D97-AF65-F5344CB8AC3E}">
        <p14:creationId xmlns:p14="http://schemas.microsoft.com/office/powerpoint/2010/main" val="134703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92106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/>
          <p:nvPr/>
        </p:nvSpPr>
        <p:spPr>
          <a:xfrm>
            <a:off x="1152526" y="222647"/>
            <a:ext cx="7374731" cy="1000125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-33338" y="1535907"/>
            <a:ext cx="9144000" cy="1035844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5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1494235" y="2661048"/>
            <a:ext cx="6088856" cy="835819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</p:txBody>
      </p:sp>
      <p:grpSp>
        <p:nvGrpSpPr>
          <p:cNvPr id="4102" name="Group 9"/>
          <p:cNvGrpSpPr>
            <a:grpSpLocks/>
          </p:cNvGrpSpPr>
          <p:nvPr/>
        </p:nvGrpSpPr>
        <p:grpSpPr bwMode="auto">
          <a:xfrm>
            <a:off x="2931319" y="1208485"/>
            <a:ext cx="3936206" cy="0"/>
            <a:chOff x="4238625" y="1630017"/>
            <a:chExt cx="5248275" cy="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959225" y="1611313"/>
              <a:ext cx="519747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3908425" y="1611313"/>
              <a:ext cx="25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 txBox="1"/>
          <p:nvPr/>
        </p:nvSpPr>
        <p:spPr>
          <a:xfrm>
            <a:off x="1512094" y="3600450"/>
            <a:ext cx="5493544" cy="835819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2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pic>
        <p:nvPicPr>
          <p:cNvPr id="4104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948" y="144066"/>
            <a:ext cx="1131094" cy="1156097"/>
          </a:xfrm>
        </p:spPr>
      </p:pic>
    </p:spTree>
    <p:extLst>
      <p:ext uri="{BB962C8B-B14F-4D97-AF65-F5344CB8AC3E}">
        <p14:creationId xmlns:p14="http://schemas.microsoft.com/office/powerpoint/2010/main" val="2260121420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1" descr="img002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43151"/>
            <a:ext cx="4191000" cy="280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Content Placeholder 3" descr="1278818474_Hoa chuoi ru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4419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28900"/>
            <a:ext cx="4419600" cy="23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9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3350"/>
            <a:ext cx="4191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17722" y="4673740"/>
            <a:ext cx="3956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8000"/>
                </a:solidFill>
              </a:rPr>
              <a:t>Rừng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xanh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hoa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chuối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đỏ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tươi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956" y="204717"/>
            <a:ext cx="314780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AutoNum type="alphaLcParenR"/>
            </a:pPr>
            <a:r>
              <a:rPr lang="en-US" sz="2400" b="1" dirty="0" err="1"/>
              <a:t>Việt</a:t>
            </a:r>
            <a:r>
              <a:rPr lang="en-US" sz="2400" b="1" dirty="0"/>
              <a:t> </a:t>
            </a:r>
            <a:r>
              <a:rPr lang="en-US" sz="2400" b="1" dirty="0" err="1"/>
              <a:t>Bắc</a:t>
            </a:r>
            <a:r>
              <a:rPr lang="en-US" sz="2400" b="1" dirty="0"/>
              <a:t> </a:t>
            </a:r>
            <a:r>
              <a:rPr lang="en-US" sz="2400" b="1" dirty="0" err="1"/>
              <a:t>rất</a:t>
            </a:r>
            <a:r>
              <a:rPr lang="en-US" sz="2400" b="1" dirty="0"/>
              <a:t> </a:t>
            </a:r>
            <a:r>
              <a:rPr lang="en-US" sz="2400" b="1" dirty="0" err="1"/>
              <a:t>đẹp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371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" y="1020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Kết quả hình ảnh cho mơ nở trắng rừ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" y="33488"/>
            <a:ext cx="419100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3890" y="4642757"/>
            <a:ext cx="522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Ngày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xuân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mơ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nở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trắng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rừng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1" descr="[Image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495800" cy="4529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60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Những mùa hoa mời gọi dân phượt dịp cuối năm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1402"/>
            <a:ext cx="8763000" cy="434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4420225"/>
            <a:ext cx="647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</a:rPr>
              <a:t>Ve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kêu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rừng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phách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đổ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vàng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3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ết quả hình ảnh cho trăng rọ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3349"/>
            <a:ext cx="8915400" cy="431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838200" y="4447309"/>
            <a:ext cx="762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vi-VN" sz="4000" b="1" dirty="0"/>
              <a:t>Rừng thu trăng rọi hoà bình</a:t>
            </a:r>
          </a:p>
        </p:txBody>
      </p:sp>
    </p:spTree>
    <p:extLst>
      <p:ext uri="{BB962C8B-B14F-4D97-AF65-F5344CB8AC3E}">
        <p14:creationId xmlns:p14="http://schemas.microsoft.com/office/powerpoint/2010/main" val="16066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hoa chuối rừ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89" y="133350"/>
            <a:ext cx="4426084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mơ nở trắng rừ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33350"/>
            <a:ext cx="4267199" cy="230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89" y="2514600"/>
            <a:ext cx="4426084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Kết quả hình ảnh cho trăng rọ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4267199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6697"/>
            <a:ext cx="403860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/>
              <a:t>b) </a:t>
            </a:r>
            <a:r>
              <a:rPr lang="en-US" sz="2400" b="1" dirty="0" err="1"/>
              <a:t>Việt</a:t>
            </a:r>
            <a:r>
              <a:rPr lang="en-US" sz="2400" b="1" dirty="0"/>
              <a:t> </a:t>
            </a:r>
            <a:r>
              <a:rPr lang="en-US" sz="2400" b="1" dirty="0" err="1"/>
              <a:t>Bắc</a:t>
            </a:r>
            <a:r>
              <a:rPr lang="en-US" sz="2400" b="1" dirty="0"/>
              <a:t> </a:t>
            </a:r>
            <a:r>
              <a:rPr lang="en-US" sz="2400" b="1" dirty="0" err="1"/>
              <a:t>đánh</a:t>
            </a:r>
            <a:r>
              <a:rPr lang="en-US" sz="2400" b="1" dirty="0"/>
              <a:t> </a:t>
            </a:r>
            <a:r>
              <a:rPr lang="en-US" sz="2400" b="1" dirty="0" err="1"/>
              <a:t>giặc</a:t>
            </a:r>
            <a:r>
              <a:rPr lang="en-US" sz="2400" b="1" dirty="0"/>
              <a:t> </a:t>
            </a:r>
            <a:r>
              <a:rPr lang="en-US" sz="2400" b="1" dirty="0" err="1"/>
              <a:t>giỏi</a:t>
            </a:r>
            <a:endParaRPr lang="en-US" sz="2400" b="1" dirty="0"/>
          </a:p>
        </p:txBody>
      </p:sp>
      <p:sp>
        <p:nvSpPr>
          <p:cNvPr id="3" name="AutoShape 2" descr="Kết quả hình ảnh cho rừng cây núi đá ta cùng đánh tây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058"/>
            <a:ext cx="8610600" cy="404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442609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Rừng</a:t>
            </a:r>
            <a:r>
              <a:rPr lang="en-US" sz="4000" b="1" dirty="0"/>
              <a:t> </a:t>
            </a:r>
            <a:r>
              <a:rPr lang="en-US" sz="4000" b="1" dirty="0" err="1"/>
              <a:t>cây</a:t>
            </a:r>
            <a:r>
              <a:rPr lang="en-US" sz="4000" b="1" dirty="0"/>
              <a:t> </a:t>
            </a:r>
            <a:r>
              <a:rPr lang="en-US" sz="4000" b="1" dirty="0" err="1"/>
              <a:t>núi</a:t>
            </a:r>
            <a:r>
              <a:rPr lang="en-US" sz="4000" b="1" dirty="0"/>
              <a:t> </a:t>
            </a:r>
            <a:r>
              <a:rPr lang="en-US" sz="4000" b="1" dirty="0" err="1"/>
              <a:t>đá</a:t>
            </a:r>
            <a:r>
              <a:rPr lang="en-US" sz="4000" b="1" dirty="0"/>
              <a:t> ta </a:t>
            </a:r>
            <a:r>
              <a:rPr lang="en-US" sz="4000" b="1" dirty="0" err="1"/>
              <a:t>cùng</a:t>
            </a:r>
            <a:r>
              <a:rPr lang="en-US" sz="4000" b="1" dirty="0"/>
              <a:t> </a:t>
            </a:r>
            <a:r>
              <a:rPr lang="en-US" sz="4000" b="1" dirty="0" err="1"/>
              <a:t>đánh</a:t>
            </a:r>
            <a:r>
              <a:rPr lang="en-US" sz="4000" b="1" dirty="0"/>
              <a:t> </a:t>
            </a:r>
            <a:r>
              <a:rPr lang="en-US" sz="4000" b="1" dirty="0" err="1"/>
              <a:t>Tây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9501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ình ảnh có li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28600"/>
            <a:ext cx="8696737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800" y="4456182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Núi</a:t>
            </a:r>
            <a:r>
              <a:rPr lang="en-US" sz="4000" b="1" dirty="0"/>
              <a:t> </a:t>
            </a:r>
            <a:r>
              <a:rPr lang="en-US" sz="4000" b="1" dirty="0" err="1"/>
              <a:t>giăng</a:t>
            </a:r>
            <a:r>
              <a:rPr lang="en-US" sz="4000" b="1" dirty="0"/>
              <a:t> </a:t>
            </a:r>
            <a:r>
              <a:rPr lang="en-US" sz="4000" b="1" dirty="0" err="1"/>
              <a:t>thành</a:t>
            </a:r>
            <a:r>
              <a:rPr lang="en-US" sz="4000" b="1" dirty="0"/>
              <a:t> </a:t>
            </a:r>
            <a:r>
              <a:rPr lang="en-US" sz="4000" b="1" dirty="0" err="1"/>
              <a:t>lũy</a:t>
            </a:r>
            <a:r>
              <a:rPr lang="en-US" sz="4000" b="1" dirty="0"/>
              <a:t> </a:t>
            </a:r>
            <a:r>
              <a:rPr lang="en-US" sz="4000" b="1" dirty="0" err="1"/>
              <a:t>sắt</a:t>
            </a:r>
            <a:r>
              <a:rPr lang="en-US" sz="4000" b="1" dirty="0"/>
              <a:t> </a:t>
            </a:r>
            <a:r>
              <a:rPr lang="en-US" sz="4000" b="1" dirty="0" err="1"/>
              <a:t>dày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5070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ết quả hình ảnh cho bộ đội việt bắ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8579098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452505"/>
            <a:ext cx="7994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Rừng</a:t>
            </a:r>
            <a:r>
              <a:rPr lang="en-US" sz="4000" b="1" dirty="0"/>
              <a:t> </a:t>
            </a:r>
            <a:r>
              <a:rPr lang="en-US" sz="4000" b="1" dirty="0" err="1"/>
              <a:t>che</a:t>
            </a:r>
            <a:r>
              <a:rPr lang="en-US" sz="4000" b="1" dirty="0"/>
              <a:t> </a:t>
            </a:r>
            <a:r>
              <a:rPr lang="en-US" sz="4000" b="1" dirty="0" err="1"/>
              <a:t>bộ</a:t>
            </a:r>
            <a:r>
              <a:rPr lang="en-US" sz="4000" b="1" dirty="0"/>
              <a:t> </a:t>
            </a:r>
            <a:r>
              <a:rPr lang="en-US" sz="4000" b="1" dirty="0" err="1"/>
              <a:t>đội</a:t>
            </a:r>
            <a:r>
              <a:rPr lang="en-US" sz="4000" b="1" dirty="0"/>
              <a:t>, </a:t>
            </a:r>
            <a:r>
              <a:rPr lang="en-US" sz="4000" b="1" dirty="0" err="1"/>
              <a:t>rừng</a:t>
            </a:r>
            <a:r>
              <a:rPr lang="en-US" sz="4000" b="1" dirty="0"/>
              <a:t> </a:t>
            </a:r>
            <a:r>
              <a:rPr lang="en-US" sz="4000" b="1" dirty="0" err="1"/>
              <a:t>vây</a:t>
            </a:r>
            <a:r>
              <a:rPr lang="en-US" sz="4000" b="1" dirty="0"/>
              <a:t> </a:t>
            </a:r>
            <a:r>
              <a:rPr lang="en-US" sz="4000" b="1" dirty="0" err="1"/>
              <a:t>quân</a:t>
            </a:r>
            <a:r>
              <a:rPr lang="en-US" sz="4000" b="1" dirty="0"/>
              <a:t> </a:t>
            </a:r>
            <a:r>
              <a:rPr lang="en-US" sz="4000" b="1" dirty="0" err="1"/>
              <a:t>thù</a:t>
            </a:r>
            <a:endParaRPr lang="en-US" sz="4000" b="1" dirty="0"/>
          </a:p>
        </p:txBody>
      </p:sp>
      <p:pic>
        <p:nvPicPr>
          <p:cNvPr id="6148" name="Picture 4" descr="Kết quả hình ảnh cho rừng che bộ độ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14325"/>
            <a:ext cx="8579099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28600" y="608552"/>
            <a:ext cx="8686800" cy="214364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thơ</a:t>
            </a:r>
            <a:r>
              <a:rPr lang="en-US" sz="3200" b="1" dirty="0"/>
              <a:t> </a:t>
            </a:r>
            <a:r>
              <a:rPr lang="en-US" sz="3200" b="1" dirty="0" err="1"/>
              <a:t>thể</a:t>
            </a:r>
            <a:r>
              <a:rPr lang="en-US" sz="3200" b="1" dirty="0"/>
              <a:t> </a:t>
            </a:r>
            <a:r>
              <a:rPr lang="en-US" sz="3200" b="1" dirty="0" err="1"/>
              <a:t>hiện</a:t>
            </a:r>
            <a:r>
              <a:rPr lang="en-US" sz="3200" b="1" dirty="0"/>
              <a:t> </a:t>
            </a:r>
            <a:r>
              <a:rPr lang="en-US" sz="3200" b="1" dirty="0" err="1"/>
              <a:t>vẻ</a:t>
            </a:r>
            <a:r>
              <a:rPr lang="en-US" sz="3200" b="1" dirty="0"/>
              <a:t> </a:t>
            </a:r>
            <a:r>
              <a:rPr lang="en-US" sz="3200" b="1" dirty="0" err="1"/>
              <a:t>đẹp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Việt</a:t>
            </a:r>
            <a:r>
              <a:rPr lang="en-US" sz="3200" b="1" dirty="0"/>
              <a:t> </a:t>
            </a:r>
            <a:r>
              <a:rPr lang="en-US" sz="3200" b="1" dirty="0" err="1"/>
              <a:t>Bắc</a:t>
            </a:r>
            <a:r>
              <a:rPr lang="en-US" sz="3200" b="1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262304"/>
            <a:ext cx="16764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CÂU 3</a:t>
            </a:r>
            <a:r>
              <a:rPr lang="en-US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68791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hình ảnh dao gài thắt lư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350"/>
            <a:ext cx="8610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4478482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Đèo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cao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ánh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dao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gài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thắt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lưng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762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1446938"/>
            <a:ext cx="8458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 liên lạc nhỏ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2900" y="2194737"/>
            <a:ext cx="8458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19400" y="285750"/>
            <a:ext cx="373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7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76319" y="3969"/>
            <a:ext cx="1771650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968" y="337581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72350" y="3379788"/>
            <a:ext cx="1771650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50" y="2876059"/>
            <a:ext cx="8229600" cy="857250"/>
          </a:xfrm>
        </p:spPr>
        <p:txBody>
          <a:bodyPr>
            <a:no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Kim Đồng được giao nhiệm vụ bảo vệ và đưa cán bộ đến địa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90500" y="3012756"/>
            <a:ext cx="304800" cy="1258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My Documents\Downloads\DAN N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4648200" cy="4653643"/>
          </a:xfrm>
          <a:prstGeom prst="rect">
            <a:avLst/>
          </a:prstGeom>
        </p:spPr>
      </p:pic>
      <p:pic>
        <p:nvPicPr>
          <p:cNvPr id="3" name="Picture 3" descr="D:\My Documents\Downloads\CHUT DA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530436" cy="465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272" y="4544629"/>
            <a:ext cx="910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Nhớ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người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đan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nón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chuốt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sợi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9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ết quả hình ảnh cho cô gái hái mă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"/>
            <a:ext cx="82296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9402" y="4400550"/>
            <a:ext cx="7625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Nhớ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cô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gái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hái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măng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mình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8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3880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ình ảnh có li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"/>
            <a:ext cx="8610600" cy="43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236" y="4459261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Nhớ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thủy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3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1104900" y="1123950"/>
            <a:ext cx="77723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ext Box 50"/>
          <p:cNvSpPr txBox="1">
            <a:spLocks noChangeArrowheads="1"/>
          </p:cNvSpPr>
          <p:nvPr/>
        </p:nvSpPr>
        <p:spPr bwMode="auto">
          <a:xfrm>
            <a:off x="1104900" y="2495550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620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7274" y="971550"/>
            <a:ext cx="79371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Qua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đọc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thấy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tác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giả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tình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cảm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gì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Việt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Bắc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708" y="2038350"/>
            <a:ext cx="8354291" cy="1028700"/>
          </a:xfrm>
        </p:spPr>
        <p:txBody>
          <a:bodyPr>
            <a:no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994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514351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</a:rPr>
              <a:t>    Qua bài đọc em thấy cảnh vật và con người ở Việt Bắc như thế nào?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609600" y="1611482"/>
            <a:ext cx="7467600" cy="2000250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14400" y="2168911"/>
            <a:ext cx="7315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Cảnh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vật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ở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Việt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Bắc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rất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. Con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người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Việt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Bắc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chỉ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mà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còn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đánh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giặc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giỏi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05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9062" y="285928"/>
            <a:ext cx="6557626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DU LỊCH QUA MÀN ẢNH NHỎ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4476751"/>
            <a:ext cx="487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 Cao nguyên đá Đồng Văn</a:t>
            </a:r>
          </a:p>
        </p:txBody>
      </p:sp>
      <p:pic>
        <p:nvPicPr>
          <p:cNvPr id="38916" name="Picture 10" descr="cao nguyên đá đồng vă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4953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13" descr="du-lich-mien-bac-ha-gian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742950"/>
            <a:ext cx="4114800" cy="3581400"/>
          </a:xfrm>
          <a:noFill/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715000" y="4400551"/>
            <a:ext cx="327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Hoa tam giác mạch</a:t>
            </a:r>
            <a:endParaRPr lang="en-US" sz="2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9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6" y="114300"/>
            <a:ext cx="8390659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6675" y="0"/>
            <a:ext cx="9210675" cy="5143500"/>
          </a:xfrm>
        </p:spPr>
      </p:pic>
      <p:sp>
        <p:nvSpPr>
          <p:cNvPr id="8" name="Title 1"/>
          <p:cNvSpPr txBox="1"/>
          <p:nvPr/>
        </p:nvSpPr>
        <p:spPr>
          <a:xfrm>
            <a:off x="1182292" y="1947863"/>
            <a:ext cx="7116365" cy="2584847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en-US" sz="2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0" name="Title 1"/>
          <p:cNvSpPr>
            <a:spLocks noGrp="1"/>
          </p:cNvSpPr>
          <p:nvPr>
            <p:ph type="title"/>
          </p:nvPr>
        </p:nvSpPr>
        <p:spPr>
          <a:xfrm>
            <a:off x="1751409" y="161925"/>
            <a:ext cx="6547247" cy="991791"/>
          </a:xfrm>
        </p:spPr>
        <p:txBody>
          <a:bodyPr/>
          <a:lstStyle/>
          <a:p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hãy chọn biểu tượng thể hiện mức độ yêu thích bài học của em: </a:t>
            </a:r>
            <a:endParaRPr lang="en-US" sz="2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04" y="1543050"/>
            <a:ext cx="2101453" cy="16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" y="1543050"/>
            <a:ext cx="2353866" cy="202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" descr="C:\Users\Admin\Desktop\mat-vui-icon.png.crdownl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4"/>
          <a:stretch>
            <a:fillRect/>
          </a:stretch>
        </p:blipFill>
        <p:spPr bwMode="auto">
          <a:xfrm>
            <a:off x="3324225" y="1543050"/>
            <a:ext cx="2035969" cy="16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4" name="Group 16"/>
          <p:cNvGrpSpPr>
            <a:grpSpLocks/>
          </p:cNvGrpSpPr>
          <p:nvPr/>
        </p:nvGrpSpPr>
        <p:grpSpPr bwMode="auto">
          <a:xfrm>
            <a:off x="197644" y="3646885"/>
            <a:ext cx="2053829" cy="415498"/>
            <a:chOff x="1874827" y="5029200"/>
            <a:chExt cx="2768445" cy="553305"/>
          </a:xfrm>
        </p:grpSpPr>
        <p:sp>
          <p:nvSpPr>
            <p:cNvPr id="34832" name="Rectangle 10"/>
            <p:cNvSpPr>
              <a:spLocks noChangeArrowheads="1"/>
            </p:cNvSpPr>
            <p:nvPr/>
          </p:nvSpPr>
          <p:spPr bwMode="auto">
            <a:xfrm>
              <a:off x="2461542" y="5029200"/>
              <a:ext cx="2181730" cy="553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ts val="450"/>
                </a:spcBef>
                <a:spcAft>
                  <a:spcPts val="450"/>
                </a:spcAft>
                <a:tabLst>
                  <a:tab pos="471488" algn="l"/>
                </a:tabLst>
              </a:pPr>
              <a:r>
                <a:rPr lang="en-US" altLang="en-US" sz="21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Rất hài lòng </a:t>
              </a:r>
            </a:p>
          </p:txBody>
        </p:sp>
        <p:sp>
          <p:nvSpPr>
            <p:cNvPr id="34833" name="TextBox 11"/>
            <p:cNvSpPr txBox="1">
              <a:spLocks noChangeArrowheads="1"/>
            </p:cNvSpPr>
            <p:nvPr/>
          </p:nvSpPr>
          <p:spPr bwMode="auto">
            <a:xfrm>
              <a:off x="1874827" y="5113337"/>
              <a:ext cx="396115" cy="4303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500">
                <a:latin typeface="Trebuchet MS" pitchFamily="34" charset="0"/>
              </a:endParaRPr>
            </a:p>
          </p:txBody>
        </p:sp>
      </p:grpSp>
      <p:grpSp>
        <p:nvGrpSpPr>
          <p:cNvPr id="34825" name="Group 19"/>
          <p:cNvGrpSpPr>
            <a:grpSpLocks/>
          </p:cNvGrpSpPr>
          <p:nvPr/>
        </p:nvGrpSpPr>
        <p:grpSpPr bwMode="auto">
          <a:xfrm>
            <a:off x="3424238" y="3606404"/>
            <a:ext cx="1696641" cy="415498"/>
            <a:chOff x="1624013" y="5029200"/>
            <a:chExt cx="1842440" cy="553305"/>
          </a:xfrm>
        </p:grpSpPr>
        <p:sp>
          <p:nvSpPr>
            <p:cNvPr id="34830" name="Rectangle 10"/>
            <p:cNvSpPr>
              <a:spLocks noChangeArrowheads="1"/>
            </p:cNvSpPr>
            <p:nvPr/>
          </p:nvSpPr>
          <p:spPr bwMode="auto">
            <a:xfrm>
              <a:off x="2160587" y="5029200"/>
              <a:ext cx="1305866" cy="553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ts val="450"/>
                </a:spcBef>
                <a:spcAft>
                  <a:spcPts val="450"/>
                </a:spcAft>
                <a:tabLst>
                  <a:tab pos="471488" algn="l"/>
                </a:tabLst>
              </a:pPr>
              <a:r>
                <a:rPr lang="en-US" altLang="en-US" sz="21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Hài lòng </a:t>
              </a:r>
            </a:p>
          </p:txBody>
        </p:sp>
        <p:sp>
          <p:nvSpPr>
            <p:cNvPr id="34831" name="TextBox 11"/>
            <p:cNvSpPr txBox="1">
              <a:spLocks noChangeArrowheads="1"/>
            </p:cNvSpPr>
            <p:nvPr/>
          </p:nvSpPr>
          <p:spPr bwMode="auto">
            <a:xfrm>
              <a:off x="1624013" y="5113337"/>
              <a:ext cx="303459" cy="4303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500">
                <a:latin typeface="Trebuchet MS" pitchFamily="34" charset="0"/>
              </a:endParaRPr>
            </a:p>
          </p:txBody>
        </p:sp>
      </p:grpSp>
      <p:grpSp>
        <p:nvGrpSpPr>
          <p:cNvPr id="34826" name="Group 22"/>
          <p:cNvGrpSpPr>
            <a:grpSpLocks/>
          </p:cNvGrpSpPr>
          <p:nvPr/>
        </p:nvGrpSpPr>
        <p:grpSpPr bwMode="auto">
          <a:xfrm>
            <a:off x="6096001" y="3601644"/>
            <a:ext cx="2202656" cy="415498"/>
            <a:chOff x="1624014" y="5029200"/>
            <a:chExt cx="2937603" cy="554987"/>
          </a:xfrm>
        </p:grpSpPr>
        <p:sp>
          <p:nvSpPr>
            <p:cNvPr id="34828" name="Rectangle 10"/>
            <p:cNvSpPr>
              <a:spLocks noChangeArrowheads="1"/>
            </p:cNvSpPr>
            <p:nvPr/>
          </p:nvSpPr>
          <p:spPr bwMode="auto">
            <a:xfrm>
              <a:off x="2160587" y="5029200"/>
              <a:ext cx="2401030" cy="55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ts val="450"/>
                </a:spcBef>
                <a:spcAft>
                  <a:spcPts val="450"/>
                </a:spcAft>
                <a:tabLst>
                  <a:tab pos="471488" algn="l"/>
                </a:tabLst>
              </a:pPr>
              <a:r>
                <a:rPr lang="en-US" altLang="en-US" sz="21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Chưa hài lòng </a:t>
              </a:r>
            </a:p>
          </p:txBody>
        </p:sp>
        <p:sp>
          <p:nvSpPr>
            <p:cNvPr id="34829" name="TextBox 11"/>
            <p:cNvSpPr txBox="1">
              <a:spLocks noChangeArrowheads="1"/>
            </p:cNvSpPr>
            <p:nvPr/>
          </p:nvSpPr>
          <p:spPr bwMode="auto">
            <a:xfrm>
              <a:off x="1624014" y="5113338"/>
              <a:ext cx="391165" cy="4316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 sz="1500">
                <a:latin typeface="Trebuchet MS" pitchFamily="34" charset="0"/>
              </a:endParaRPr>
            </a:p>
          </p:txBody>
        </p:sp>
      </p:grpSp>
      <p:pic>
        <p:nvPicPr>
          <p:cNvPr id="34827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4" y="148829"/>
            <a:ext cx="870347" cy="91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485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6675" y="0"/>
            <a:ext cx="9210675" cy="5143500"/>
          </a:xfrm>
        </p:spPr>
      </p:pic>
      <p:sp>
        <p:nvSpPr>
          <p:cNvPr id="7" name="Title 1"/>
          <p:cNvSpPr txBox="1"/>
          <p:nvPr/>
        </p:nvSpPr>
        <p:spPr>
          <a:xfrm>
            <a:off x="1228725" y="1371600"/>
            <a:ext cx="6702029" cy="1000125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CÁM ƠN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-114300" y="3371850"/>
            <a:ext cx="9144000" cy="1000125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website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https://thnguyenthiq3.hcm.edu.vn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685800" y="222647"/>
            <a:ext cx="8123635" cy="1000125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grpSp>
        <p:nvGrpSpPr>
          <p:cNvPr id="35846" name="Group 11"/>
          <p:cNvGrpSpPr>
            <a:grpSpLocks/>
          </p:cNvGrpSpPr>
          <p:nvPr/>
        </p:nvGrpSpPr>
        <p:grpSpPr bwMode="auto">
          <a:xfrm>
            <a:off x="2780110" y="1203722"/>
            <a:ext cx="3936206" cy="0"/>
            <a:chOff x="4238625" y="1630017"/>
            <a:chExt cx="5248275" cy="1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3757613" y="1604963"/>
              <a:ext cx="519747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706813" y="1604963"/>
              <a:ext cx="25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5847" name="Title 1"/>
          <p:cNvSpPr txBox="1">
            <a:spLocks noChangeArrowheads="1"/>
          </p:cNvSpPr>
          <p:nvPr/>
        </p:nvSpPr>
        <p:spPr bwMode="auto">
          <a:xfrm>
            <a:off x="1895475" y="2571750"/>
            <a:ext cx="5124450" cy="44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 viên thực hiện: Giáo viên khối 3</a:t>
            </a:r>
            <a:r>
              <a:rPr 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6676"/>
            <a:ext cx="1106091" cy="113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134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19075"/>
            <a:ext cx="8367713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1066800" y="438150"/>
            <a:ext cx="7391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84175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84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23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3335336" y="1047750"/>
            <a:ext cx="2227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84175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84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2979383" y="1648986"/>
            <a:ext cx="26114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84175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84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Nhớ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Bắc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717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647950"/>
            <a:ext cx="836771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009444" y="2266950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84175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84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Hữu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11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4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6" y="169724"/>
            <a:ext cx="3663244" cy="42541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22956" y="4636459"/>
            <a:ext cx="365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5750"/>
            <a:ext cx="4419600" cy="450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57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12"/>
          <p:cNvSpPr>
            <a:spLocks noChangeShapeType="1"/>
          </p:cNvSpPr>
          <p:nvPr/>
        </p:nvSpPr>
        <p:spPr bwMode="auto">
          <a:xfrm>
            <a:off x="4465317" y="1581151"/>
            <a:ext cx="30482" cy="2895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48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3398">
            <a:off x="7597776" y="-217487"/>
            <a:ext cx="1328738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1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3200400" y="514350"/>
            <a:ext cx="25103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838200" y="1276350"/>
            <a:ext cx="17299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5" name="TextBox 1"/>
          <p:cNvSpPr txBox="1">
            <a:spLocks noChangeArrowheads="1"/>
          </p:cNvSpPr>
          <p:nvPr/>
        </p:nvSpPr>
        <p:spPr bwMode="auto">
          <a:xfrm>
            <a:off x="457200" y="2266950"/>
            <a:ext cx="4129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vi-VN" sz="2800" b="1" dirty="0">
                <a:solidFill>
                  <a:srgbClr val="000000"/>
                </a:solidFill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Times New Roman" pitchFamily="18" charset="0"/>
              </a:rPr>
              <a:t>khó</a:t>
            </a:r>
            <a:r>
              <a:rPr lang="vi-VN" sz="2800" b="1" dirty="0">
                <a:solidFill>
                  <a:srgbClr val="000000"/>
                </a:solidFill>
                <a:cs typeface="Times New Roman" pitchFamily="18" charset="0"/>
              </a:rPr>
              <a:t>:</a:t>
            </a:r>
          </a:p>
        </p:txBody>
      </p:sp>
      <p:pic>
        <p:nvPicPr>
          <p:cNvPr id="6156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23837" y="3595688"/>
            <a:ext cx="1771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59593">
            <a:off x="7372350" y="3819526"/>
            <a:ext cx="1771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257800" y="895350"/>
            <a:ext cx="1608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i="1" dirty="0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b="1" i="1" dirty="0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2138617" y="2491145"/>
            <a:ext cx="2165029" cy="239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Chuốt</a:t>
            </a:r>
            <a:b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b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giăng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marL="457200" indent="-457200" algn="l">
              <a:buFontTx/>
              <a:buChar char="-"/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Tx/>
              <a:buChar char="-"/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09750"/>
            <a:ext cx="4648200" cy="40914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143000" y="0"/>
            <a:ext cx="685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u="sng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2688157579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54" grpId="0"/>
      <p:bldP spid="6155" grpId="0"/>
      <p:bldP spid="1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19200" y="304801"/>
            <a:ext cx="7772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81200" y="609601"/>
            <a:ext cx="624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90600" y="0"/>
            <a:ext cx="228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049982" y="57091"/>
            <a:ext cx="281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auto">
          <a:xfrm>
            <a:off x="4876802" y="562971"/>
            <a:ext cx="45719" cy="490937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429000" y="1143001"/>
            <a:ext cx="175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4982746" y="816551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</a:rPr>
              <a:t>* </a:t>
            </a:r>
            <a:r>
              <a:rPr lang="en-US" sz="2000" b="1" dirty="0" err="1">
                <a:solidFill>
                  <a:srgbClr val="0000FF"/>
                </a:solidFill>
              </a:rPr>
              <a:t>Từ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ngư</a:t>
            </a:r>
            <a:r>
              <a:rPr lang="en-US" sz="2000" b="1" dirty="0">
                <a:solidFill>
                  <a:srgbClr val="0000FF"/>
                </a:solidFill>
              </a:rPr>
              <a:t>̃: 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0" y="514350"/>
            <a:ext cx="5181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000" b="1" dirty="0">
                <a:solidFill>
                  <a:srgbClr val="0000FF"/>
                </a:solidFill>
              </a:rPr>
              <a:t> * </a:t>
            </a:r>
            <a:r>
              <a:rPr lang="en-US" sz="2000" b="1" dirty="0" err="1">
                <a:solidFill>
                  <a:srgbClr val="0000FF"/>
                </a:solidFill>
              </a:rPr>
              <a:t>Luyện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đọc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câu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thơ</a:t>
            </a:r>
            <a:r>
              <a:rPr lang="en-US" sz="2000" b="1" dirty="0">
                <a:solidFill>
                  <a:srgbClr val="0000FF"/>
                </a:solidFill>
              </a:rPr>
              <a:t>: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- </a:t>
            </a:r>
            <a:r>
              <a:rPr lang="en-US" sz="2000" b="1" dirty="0" err="1">
                <a:solidFill>
                  <a:srgbClr val="0000FF"/>
                </a:solidFill>
              </a:rPr>
              <a:t>Từ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khó</a:t>
            </a:r>
            <a:r>
              <a:rPr lang="en-US" sz="2000" b="1" dirty="0"/>
              <a:t>: </a:t>
            </a:r>
            <a:r>
              <a:rPr lang="en-US" sz="2000" b="1" dirty="0" err="1"/>
              <a:t>nắng</a:t>
            </a:r>
            <a:r>
              <a:rPr lang="en-US" sz="2000" b="1" dirty="0"/>
              <a:t>, </a:t>
            </a:r>
            <a:r>
              <a:rPr lang="en-US" sz="2000" b="1" dirty="0" err="1"/>
              <a:t>thắt</a:t>
            </a:r>
            <a:r>
              <a:rPr lang="en-US" sz="2000" b="1" dirty="0"/>
              <a:t> </a:t>
            </a:r>
            <a:r>
              <a:rPr lang="en-US" sz="2000" b="1" dirty="0" err="1"/>
              <a:t>lưng</a:t>
            </a:r>
            <a:r>
              <a:rPr lang="en-US" sz="2000" b="1" dirty="0"/>
              <a:t>, </a:t>
            </a:r>
            <a:r>
              <a:rPr lang="en-US" sz="2000" b="1" dirty="0" err="1"/>
              <a:t>chuốt</a:t>
            </a:r>
            <a:r>
              <a:rPr lang="en-US" sz="2000" b="1" dirty="0"/>
              <a:t>, </a:t>
            </a:r>
            <a:r>
              <a:rPr lang="en-US" sz="2000" b="1" dirty="0" err="1"/>
              <a:t>rừng</a:t>
            </a:r>
            <a:r>
              <a:rPr lang="en-US" sz="2000" b="1" dirty="0"/>
              <a:t> </a:t>
            </a:r>
            <a:r>
              <a:rPr lang="en-US" sz="2000" b="1" dirty="0" err="1"/>
              <a:t>phách</a:t>
            </a:r>
            <a:r>
              <a:rPr lang="en-US" sz="2000" b="1" dirty="0"/>
              <a:t>, </a:t>
            </a:r>
            <a:r>
              <a:rPr lang="en-US" sz="2000" b="1" dirty="0" err="1"/>
              <a:t>đan</a:t>
            </a:r>
            <a:r>
              <a:rPr lang="en-US" sz="2000" b="1" dirty="0"/>
              <a:t> </a:t>
            </a:r>
            <a:r>
              <a:rPr lang="en-US" sz="2000" b="1" dirty="0" err="1"/>
              <a:t>nón,núi</a:t>
            </a:r>
            <a:r>
              <a:rPr lang="en-US" sz="2000" b="1" dirty="0"/>
              <a:t> </a:t>
            </a:r>
            <a:r>
              <a:rPr lang="en-US" sz="2000" b="1" dirty="0" err="1"/>
              <a:t>giăng</a:t>
            </a:r>
            <a:r>
              <a:rPr lang="en-US" sz="2000" b="1" dirty="0"/>
              <a:t>, </a:t>
            </a:r>
            <a:r>
              <a:rPr lang="en-US" sz="2000" b="1" dirty="0" err="1"/>
              <a:t>mơ</a:t>
            </a:r>
            <a:r>
              <a:rPr lang="en-US" sz="2000" b="1" dirty="0"/>
              <a:t> </a:t>
            </a:r>
            <a:r>
              <a:rPr lang="en-US" sz="2000" b="1" dirty="0" err="1"/>
              <a:t>nở</a:t>
            </a:r>
            <a:r>
              <a:rPr lang="en-US" sz="2000" b="1" dirty="0"/>
              <a:t>,..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-135927" y="2896731"/>
            <a:ext cx="474725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*Ta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lùng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0" y="2896731"/>
            <a:ext cx="479371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*  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về,mình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pPr algn="ctr" eaLnBrk="1" hangingPunct="1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  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về,ta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*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lùng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50"/>
          <p:cNvSpPr txBox="1">
            <a:spLocks noChangeArrowheads="1"/>
          </p:cNvSpPr>
          <p:nvPr/>
        </p:nvSpPr>
        <p:spPr bwMode="auto">
          <a:xfrm>
            <a:off x="4376356" y="2921505"/>
            <a:ext cx="762000" cy="189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Bef>
                <a:spcPts val="500"/>
              </a:spcBef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2/4</a:t>
            </a:r>
          </a:p>
          <a:p>
            <a:pPr algn="l">
              <a:spcBef>
                <a:spcPts val="500"/>
              </a:spcBef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2/2/4</a:t>
            </a:r>
          </a:p>
          <a:p>
            <a:pPr algn="l">
              <a:spcBef>
                <a:spcPts val="500"/>
              </a:spcBef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2/4</a:t>
            </a:r>
          </a:p>
          <a:p>
            <a:pPr algn="l">
              <a:spcBef>
                <a:spcPts val="500"/>
              </a:spcBef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4/4</a:t>
            </a:r>
          </a:p>
          <a:p>
            <a:pPr algn="l">
              <a:spcBef>
                <a:spcPts val="500"/>
              </a:spcBef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4/2</a:t>
            </a:r>
          </a:p>
          <a:p>
            <a:pPr algn="l">
              <a:spcBef>
                <a:spcPts val="500"/>
              </a:spcBef>
            </a:pP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2/2/4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34290" y="1503587"/>
            <a:ext cx="3886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</a:rPr>
              <a:t>* </a:t>
            </a:r>
            <a:r>
              <a:rPr lang="en-US" sz="2000" b="1" dirty="0" err="1">
                <a:solidFill>
                  <a:srgbClr val="0000FF"/>
                </a:solidFill>
              </a:rPr>
              <a:t>Luyện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đọc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khổ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thơ</a:t>
            </a:r>
            <a:r>
              <a:rPr lang="en-US" sz="2000" b="1" dirty="0">
                <a:solidFill>
                  <a:srgbClr val="0000FF"/>
                </a:solidFill>
              </a:rPr>
              <a:t>: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1669698"/>
            <a:ext cx="495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chia 2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0" hangingPunct="0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000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0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4876800" y="1261275"/>
            <a:ext cx="1409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15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  <p:bldP spid="17" grpId="0"/>
      <p:bldP spid="18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wpe12360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>
            <a:lum bright="-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786" y="508654"/>
            <a:ext cx="8089037" cy="4196696"/>
          </a:xfrm>
          <a:noFill/>
          <a:ln w="38100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828800" y="1809751"/>
            <a:ext cx="18288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</a:rPr>
              <a:t>Việt Bắc</a:t>
            </a:r>
            <a:endParaRPr lang="en-US"/>
          </a:p>
        </p:txBody>
      </p:sp>
      <p:sp>
        <p:nvSpPr>
          <p:cNvPr id="8196" name="Freeform 2"/>
          <p:cNvSpPr>
            <a:spLocks noChangeArrowheads="1"/>
          </p:cNvSpPr>
          <p:nvPr/>
        </p:nvSpPr>
        <p:spPr bwMode="auto">
          <a:xfrm>
            <a:off x="3581400" y="1123950"/>
            <a:ext cx="4267200" cy="2057400"/>
          </a:xfrm>
          <a:custGeom>
            <a:avLst/>
            <a:gdLst>
              <a:gd name="T0" fmla="*/ 2147483647 w 3028"/>
              <a:gd name="T1" fmla="*/ 2147483647 h 2172"/>
              <a:gd name="T2" fmla="*/ 2147483647 w 3028"/>
              <a:gd name="T3" fmla="*/ 2147483647 h 2172"/>
              <a:gd name="T4" fmla="*/ 2147483647 w 3028"/>
              <a:gd name="T5" fmla="*/ 2147483647 h 2172"/>
              <a:gd name="T6" fmla="*/ 2147483647 w 3028"/>
              <a:gd name="T7" fmla="*/ 2147483647 h 2172"/>
              <a:gd name="T8" fmla="*/ 2147483647 w 3028"/>
              <a:gd name="T9" fmla="*/ 0 h 2172"/>
              <a:gd name="T10" fmla="*/ 2147483647 w 3028"/>
              <a:gd name="T11" fmla="*/ 2147483647 h 2172"/>
              <a:gd name="T12" fmla="*/ 2147483647 w 3028"/>
              <a:gd name="T13" fmla="*/ 2147483647 h 2172"/>
              <a:gd name="T14" fmla="*/ 2147483647 w 3028"/>
              <a:gd name="T15" fmla="*/ 2147483647 h 2172"/>
              <a:gd name="T16" fmla="*/ 2147483647 w 3028"/>
              <a:gd name="T17" fmla="*/ 2147483647 h 2172"/>
              <a:gd name="T18" fmla="*/ 2147483647 w 3028"/>
              <a:gd name="T19" fmla="*/ 2147483647 h 2172"/>
              <a:gd name="T20" fmla="*/ 2147483647 w 3028"/>
              <a:gd name="T21" fmla="*/ 2147483647 h 2172"/>
              <a:gd name="T22" fmla="*/ 2147483647 w 3028"/>
              <a:gd name="T23" fmla="*/ 2147483647 h 2172"/>
              <a:gd name="T24" fmla="*/ 2147483647 w 3028"/>
              <a:gd name="T25" fmla="*/ 2147483647 h 2172"/>
              <a:gd name="T26" fmla="*/ 2147483647 w 3028"/>
              <a:gd name="T27" fmla="*/ 2147483647 h 2172"/>
              <a:gd name="T28" fmla="*/ 2147483647 w 3028"/>
              <a:gd name="T29" fmla="*/ 2147483647 h 2172"/>
              <a:gd name="T30" fmla="*/ 2147483647 w 3028"/>
              <a:gd name="T31" fmla="*/ 2147483647 h 2172"/>
              <a:gd name="T32" fmla="*/ 2147483647 w 3028"/>
              <a:gd name="T33" fmla="*/ 2147483647 h 2172"/>
              <a:gd name="T34" fmla="*/ 2147483647 w 3028"/>
              <a:gd name="T35" fmla="*/ 2147483647 h 2172"/>
              <a:gd name="T36" fmla="*/ 2147483647 w 3028"/>
              <a:gd name="T37" fmla="*/ 2147483647 h 2172"/>
              <a:gd name="T38" fmla="*/ 2147483647 w 3028"/>
              <a:gd name="T39" fmla="*/ 2147483647 h 2172"/>
              <a:gd name="T40" fmla="*/ 2147483647 w 3028"/>
              <a:gd name="T41" fmla="*/ 2147483647 h 2172"/>
              <a:gd name="T42" fmla="*/ 2147483647 w 3028"/>
              <a:gd name="T43" fmla="*/ 2147483647 h 2172"/>
              <a:gd name="T44" fmla="*/ 2147483647 w 3028"/>
              <a:gd name="T45" fmla="*/ 2147483647 h 2172"/>
              <a:gd name="T46" fmla="*/ 2147483647 w 3028"/>
              <a:gd name="T47" fmla="*/ 2147483647 h 2172"/>
              <a:gd name="T48" fmla="*/ 2147483647 w 3028"/>
              <a:gd name="T49" fmla="*/ 2147483647 h 2172"/>
              <a:gd name="T50" fmla="*/ 2147483647 w 3028"/>
              <a:gd name="T51" fmla="*/ 2147483647 h 2172"/>
              <a:gd name="T52" fmla="*/ 2147483647 w 3028"/>
              <a:gd name="T53" fmla="*/ 2147483647 h 2172"/>
              <a:gd name="T54" fmla="*/ 2147483647 w 3028"/>
              <a:gd name="T55" fmla="*/ 2147483647 h 2172"/>
              <a:gd name="T56" fmla="*/ 2147483647 w 3028"/>
              <a:gd name="T57" fmla="*/ 2147483647 h 2172"/>
              <a:gd name="T58" fmla="*/ 2147483647 w 3028"/>
              <a:gd name="T59" fmla="*/ 2147483647 h 2172"/>
              <a:gd name="T60" fmla="*/ 2147483647 w 3028"/>
              <a:gd name="T61" fmla="*/ 2147483647 h 2172"/>
              <a:gd name="T62" fmla="*/ 2147483647 w 3028"/>
              <a:gd name="T63" fmla="*/ 2147483647 h 2172"/>
              <a:gd name="T64" fmla="*/ 2147483647 w 3028"/>
              <a:gd name="T65" fmla="*/ 2147483647 h 2172"/>
              <a:gd name="T66" fmla="*/ 2147483647 w 3028"/>
              <a:gd name="T67" fmla="*/ 2147483647 h 2172"/>
              <a:gd name="T68" fmla="*/ 2147483647 w 3028"/>
              <a:gd name="T69" fmla="*/ 2147483647 h 2172"/>
              <a:gd name="T70" fmla="*/ 2147483647 w 3028"/>
              <a:gd name="T71" fmla="*/ 2147483647 h 2172"/>
              <a:gd name="T72" fmla="*/ 2147483647 w 3028"/>
              <a:gd name="T73" fmla="*/ 2147483647 h 2172"/>
              <a:gd name="T74" fmla="*/ 2147483647 w 3028"/>
              <a:gd name="T75" fmla="*/ 2147483647 h 2172"/>
              <a:gd name="T76" fmla="*/ 2147483647 w 3028"/>
              <a:gd name="T77" fmla="*/ 2147483647 h 2172"/>
              <a:gd name="T78" fmla="*/ 2147483647 w 3028"/>
              <a:gd name="T79" fmla="*/ 2147483647 h 2172"/>
              <a:gd name="T80" fmla="*/ 2147483647 w 3028"/>
              <a:gd name="T81" fmla="*/ 2147483647 h 2172"/>
              <a:gd name="T82" fmla="*/ 2147483647 w 3028"/>
              <a:gd name="T83" fmla="*/ 2147483647 h 2172"/>
              <a:gd name="T84" fmla="*/ 2147483647 w 3028"/>
              <a:gd name="T85" fmla="*/ 2147483647 h 2172"/>
              <a:gd name="T86" fmla="*/ 2147483647 w 3028"/>
              <a:gd name="T87" fmla="*/ 2147483647 h 2172"/>
              <a:gd name="T88" fmla="*/ 2147483647 w 3028"/>
              <a:gd name="T89" fmla="*/ 2147483647 h 2172"/>
              <a:gd name="T90" fmla="*/ 2147483647 w 3028"/>
              <a:gd name="T91" fmla="*/ 2147483647 h 2172"/>
              <a:gd name="T92" fmla="*/ 2147483647 w 3028"/>
              <a:gd name="T93" fmla="*/ 2147483647 h 21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28" h="2172">
                <a:moveTo>
                  <a:pt x="0" y="780"/>
                </a:moveTo>
                <a:cubicBezTo>
                  <a:pt x="88" y="751"/>
                  <a:pt x="47" y="762"/>
                  <a:pt x="120" y="744"/>
                </a:cubicBezTo>
                <a:cubicBezTo>
                  <a:pt x="167" y="604"/>
                  <a:pt x="308" y="622"/>
                  <a:pt x="432" y="612"/>
                </a:cubicBezTo>
                <a:cubicBezTo>
                  <a:pt x="450" y="559"/>
                  <a:pt x="467" y="509"/>
                  <a:pt x="480" y="456"/>
                </a:cubicBezTo>
                <a:cubicBezTo>
                  <a:pt x="476" y="424"/>
                  <a:pt x="474" y="392"/>
                  <a:pt x="468" y="360"/>
                </a:cubicBezTo>
                <a:cubicBezTo>
                  <a:pt x="466" y="348"/>
                  <a:pt x="456" y="337"/>
                  <a:pt x="456" y="324"/>
                </a:cubicBezTo>
                <a:cubicBezTo>
                  <a:pt x="456" y="284"/>
                  <a:pt x="494" y="243"/>
                  <a:pt x="528" y="228"/>
                </a:cubicBezTo>
                <a:cubicBezTo>
                  <a:pt x="601" y="195"/>
                  <a:pt x="677" y="179"/>
                  <a:pt x="756" y="168"/>
                </a:cubicBezTo>
                <a:cubicBezTo>
                  <a:pt x="818" y="147"/>
                  <a:pt x="859" y="137"/>
                  <a:pt x="888" y="72"/>
                </a:cubicBezTo>
                <a:cubicBezTo>
                  <a:pt x="898" y="49"/>
                  <a:pt x="912" y="0"/>
                  <a:pt x="912" y="0"/>
                </a:cubicBezTo>
                <a:cubicBezTo>
                  <a:pt x="936" y="8"/>
                  <a:pt x="960" y="16"/>
                  <a:pt x="984" y="24"/>
                </a:cubicBezTo>
                <a:cubicBezTo>
                  <a:pt x="996" y="28"/>
                  <a:pt x="1020" y="36"/>
                  <a:pt x="1020" y="36"/>
                </a:cubicBezTo>
                <a:cubicBezTo>
                  <a:pt x="1044" y="72"/>
                  <a:pt x="1078" y="103"/>
                  <a:pt x="1092" y="144"/>
                </a:cubicBezTo>
                <a:cubicBezTo>
                  <a:pt x="1102" y="173"/>
                  <a:pt x="1105" y="193"/>
                  <a:pt x="1128" y="216"/>
                </a:cubicBezTo>
                <a:cubicBezTo>
                  <a:pt x="1138" y="226"/>
                  <a:pt x="1152" y="232"/>
                  <a:pt x="1164" y="240"/>
                </a:cubicBezTo>
                <a:cubicBezTo>
                  <a:pt x="1172" y="252"/>
                  <a:pt x="1182" y="263"/>
                  <a:pt x="1188" y="276"/>
                </a:cubicBezTo>
                <a:cubicBezTo>
                  <a:pt x="1194" y="287"/>
                  <a:pt x="1191" y="303"/>
                  <a:pt x="1200" y="312"/>
                </a:cubicBezTo>
                <a:cubicBezTo>
                  <a:pt x="1209" y="321"/>
                  <a:pt x="1223" y="322"/>
                  <a:pt x="1236" y="324"/>
                </a:cubicBezTo>
                <a:cubicBezTo>
                  <a:pt x="1276" y="330"/>
                  <a:pt x="1316" y="332"/>
                  <a:pt x="1356" y="336"/>
                </a:cubicBezTo>
                <a:cubicBezTo>
                  <a:pt x="1372" y="385"/>
                  <a:pt x="1398" y="404"/>
                  <a:pt x="1440" y="432"/>
                </a:cubicBezTo>
                <a:cubicBezTo>
                  <a:pt x="1444" y="444"/>
                  <a:pt x="1443" y="459"/>
                  <a:pt x="1452" y="468"/>
                </a:cubicBezTo>
                <a:cubicBezTo>
                  <a:pt x="1488" y="504"/>
                  <a:pt x="1568" y="466"/>
                  <a:pt x="1608" y="456"/>
                </a:cubicBezTo>
                <a:cubicBezTo>
                  <a:pt x="1692" y="400"/>
                  <a:pt x="1711" y="422"/>
                  <a:pt x="1836" y="432"/>
                </a:cubicBezTo>
                <a:cubicBezTo>
                  <a:pt x="1848" y="440"/>
                  <a:pt x="1862" y="446"/>
                  <a:pt x="1872" y="456"/>
                </a:cubicBezTo>
                <a:cubicBezTo>
                  <a:pt x="1882" y="466"/>
                  <a:pt x="1885" y="483"/>
                  <a:pt x="1896" y="492"/>
                </a:cubicBezTo>
                <a:cubicBezTo>
                  <a:pt x="1918" y="511"/>
                  <a:pt x="1968" y="540"/>
                  <a:pt x="1968" y="540"/>
                </a:cubicBezTo>
                <a:cubicBezTo>
                  <a:pt x="2077" y="524"/>
                  <a:pt x="2025" y="537"/>
                  <a:pt x="2124" y="504"/>
                </a:cubicBezTo>
                <a:cubicBezTo>
                  <a:pt x="2136" y="500"/>
                  <a:pt x="2160" y="492"/>
                  <a:pt x="2160" y="492"/>
                </a:cubicBezTo>
                <a:cubicBezTo>
                  <a:pt x="2196" y="496"/>
                  <a:pt x="2234" y="491"/>
                  <a:pt x="2268" y="504"/>
                </a:cubicBezTo>
                <a:cubicBezTo>
                  <a:pt x="2280" y="509"/>
                  <a:pt x="2270" y="533"/>
                  <a:pt x="2280" y="540"/>
                </a:cubicBezTo>
                <a:cubicBezTo>
                  <a:pt x="2323" y="570"/>
                  <a:pt x="2405" y="575"/>
                  <a:pt x="2460" y="612"/>
                </a:cubicBezTo>
                <a:cubicBezTo>
                  <a:pt x="2468" y="624"/>
                  <a:pt x="2487" y="634"/>
                  <a:pt x="2484" y="648"/>
                </a:cubicBezTo>
                <a:cubicBezTo>
                  <a:pt x="2481" y="662"/>
                  <a:pt x="2456" y="660"/>
                  <a:pt x="2448" y="672"/>
                </a:cubicBezTo>
                <a:cubicBezTo>
                  <a:pt x="2432" y="696"/>
                  <a:pt x="2437" y="730"/>
                  <a:pt x="2424" y="756"/>
                </a:cubicBezTo>
                <a:cubicBezTo>
                  <a:pt x="2402" y="800"/>
                  <a:pt x="2373" y="825"/>
                  <a:pt x="2328" y="840"/>
                </a:cubicBezTo>
                <a:cubicBezTo>
                  <a:pt x="2320" y="852"/>
                  <a:pt x="2315" y="867"/>
                  <a:pt x="2304" y="876"/>
                </a:cubicBezTo>
                <a:cubicBezTo>
                  <a:pt x="2294" y="884"/>
                  <a:pt x="2275" y="878"/>
                  <a:pt x="2268" y="888"/>
                </a:cubicBezTo>
                <a:cubicBezTo>
                  <a:pt x="2253" y="909"/>
                  <a:pt x="2244" y="960"/>
                  <a:pt x="2244" y="960"/>
                </a:cubicBezTo>
                <a:cubicBezTo>
                  <a:pt x="2248" y="996"/>
                  <a:pt x="2245" y="1034"/>
                  <a:pt x="2256" y="1068"/>
                </a:cubicBezTo>
                <a:cubicBezTo>
                  <a:pt x="2265" y="1095"/>
                  <a:pt x="2288" y="1116"/>
                  <a:pt x="2304" y="1140"/>
                </a:cubicBezTo>
                <a:cubicBezTo>
                  <a:pt x="2312" y="1152"/>
                  <a:pt x="2328" y="1176"/>
                  <a:pt x="2328" y="1176"/>
                </a:cubicBezTo>
                <a:cubicBezTo>
                  <a:pt x="2356" y="1516"/>
                  <a:pt x="2256" y="1457"/>
                  <a:pt x="2508" y="1476"/>
                </a:cubicBezTo>
                <a:cubicBezTo>
                  <a:pt x="2598" y="1506"/>
                  <a:pt x="2487" y="1465"/>
                  <a:pt x="2580" y="1512"/>
                </a:cubicBezTo>
                <a:cubicBezTo>
                  <a:pt x="2605" y="1524"/>
                  <a:pt x="2653" y="1531"/>
                  <a:pt x="2676" y="1536"/>
                </a:cubicBezTo>
                <a:cubicBezTo>
                  <a:pt x="2690" y="1578"/>
                  <a:pt x="2675" y="1631"/>
                  <a:pt x="2700" y="1668"/>
                </a:cubicBezTo>
                <a:cubicBezTo>
                  <a:pt x="2711" y="1685"/>
                  <a:pt x="2740" y="1676"/>
                  <a:pt x="2760" y="1680"/>
                </a:cubicBezTo>
                <a:cubicBezTo>
                  <a:pt x="2833" y="1789"/>
                  <a:pt x="2779" y="1749"/>
                  <a:pt x="2940" y="1764"/>
                </a:cubicBezTo>
                <a:cubicBezTo>
                  <a:pt x="2982" y="1792"/>
                  <a:pt x="3008" y="1811"/>
                  <a:pt x="3024" y="1860"/>
                </a:cubicBezTo>
                <a:cubicBezTo>
                  <a:pt x="3006" y="1933"/>
                  <a:pt x="3028" y="1903"/>
                  <a:pt x="2940" y="1932"/>
                </a:cubicBezTo>
                <a:cubicBezTo>
                  <a:pt x="2928" y="1936"/>
                  <a:pt x="2904" y="1944"/>
                  <a:pt x="2904" y="1944"/>
                </a:cubicBezTo>
                <a:cubicBezTo>
                  <a:pt x="2885" y="2002"/>
                  <a:pt x="2913" y="2100"/>
                  <a:pt x="2856" y="2136"/>
                </a:cubicBezTo>
                <a:cubicBezTo>
                  <a:pt x="2835" y="2149"/>
                  <a:pt x="2808" y="2152"/>
                  <a:pt x="2784" y="2160"/>
                </a:cubicBezTo>
                <a:cubicBezTo>
                  <a:pt x="2772" y="2164"/>
                  <a:pt x="2748" y="2172"/>
                  <a:pt x="2748" y="2172"/>
                </a:cubicBezTo>
                <a:cubicBezTo>
                  <a:pt x="2720" y="2168"/>
                  <a:pt x="2691" y="2168"/>
                  <a:pt x="2664" y="2160"/>
                </a:cubicBezTo>
                <a:cubicBezTo>
                  <a:pt x="2625" y="2148"/>
                  <a:pt x="2627" y="2128"/>
                  <a:pt x="2604" y="2100"/>
                </a:cubicBezTo>
                <a:cubicBezTo>
                  <a:pt x="2565" y="2053"/>
                  <a:pt x="2532" y="1996"/>
                  <a:pt x="2484" y="1956"/>
                </a:cubicBezTo>
                <a:cubicBezTo>
                  <a:pt x="2439" y="1919"/>
                  <a:pt x="2383" y="1917"/>
                  <a:pt x="2328" y="1908"/>
                </a:cubicBezTo>
                <a:cubicBezTo>
                  <a:pt x="2261" y="1863"/>
                  <a:pt x="2232" y="1873"/>
                  <a:pt x="2148" y="1884"/>
                </a:cubicBezTo>
                <a:cubicBezTo>
                  <a:pt x="2132" y="1908"/>
                  <a:pt x="2116" y="1932"/>
                  <a:pt x="2100" y="1956"/>
                </a:cubicBezTo>
                <a:cubicBezTo>
                  <a:pt x="2092" y="1968"/>
                  <a:pt x="2088" y="1984"/>
                  <a:pt x="2076" y="1992"/>
                </a:cubicBezTo>
                <a:cubicBezTo>
                  <a:pt x="2052" y="2008"/>
                  <a:pt x="2028" y="2024"/>
                  <a:pt x="2004" y="2040"/>
                </a:cubicBezTo>
                <a:cubicBezTo>
                  <a:pt x="1992" y="2048"/>
                  <a:pt x="1968" y="2064"/>
                  <a:pt x="1968" y="2064"/>
                </a:cubicBezTo>
                <a:cubicBezTo>
                  <a:pt x="1903" y="2042"/>
                  <a:pt x="1906" y="1995"/>
                  <a:pt x="1848" y="1956"/>
                </a:cubicBezTo>
                <a:cubicBezTo>
                  <a:pt x="1814" y="1906"/>
                  <a:pt x="1772" y="1879"/>
                  <a:pt x="1716" y="1860"/>
                </a:cubicBezTo>
                <a:cubicBezTo>
                  <a:pt x="1700" y="1864"/>
                  <a:pt x="1679" y="1859"/>
                  <a:pt x="1668" y="1872"/>
                </a:cubicBezTo>
                <a:cubicBezTo>
                  <a:pt x="1626" y="1921"/>
                  <a:pt x="1658" y="2004"/>
                  <a:pt x="1620" y="2052"/>
                </a:cubicBezTo>
                <a:cubicBezTo>
                  <a:pt x="1611" y="2063"/>
                  <a:pt x="1596" y="2068"/>
                  <a:pt x="1584" y="2076"/>
                </a:cubicBezTo>
                <a:cubicBezTo>
                  <a:pt x="1530" y="2157"/>
                  <a:pt x="1491" y="2134"/>
                  <a:pt x="1392" y="2124"/>
                </a:cubicBezTo>
                <a:cubicBezTo>
                  <a:pt x="1356" y="2100"/>
                  <a:pt x="1320" y="2076"/>
                  <a:pt x="1284" y="2052"/>
                </a:cubicBezTo>
                <a:cubicBezTo>
                  <a:pt x="1272" y="2044"/>
                  <a:pt x="1260" y="2036"/>
                  <a:pt x="1248" y="2028"/>
                </a:cubicBezTo>
                <a:cubicBezTo>
                  <a:pt x="1236" y="2020"/>
                  <a:pt x="1212" y="2004"/>
                  <a:pt x="1212" y="2004"/>
                </a:cubicBezTo>
                <a:cubicBezTo>
                  <a:pt x="1155" y="2018"/>
                  <a:pt x="1101" y="2038"/>
                  <a:pt x="1044" y="2052"/>
                </a:cubicBezTo>
                <a:cubicBezTo>
                  <a:pt x="967" y="2042"/>
                  <a:pt x="936" y="2044"/>
                  <a:pt x="876" y="2004"/>
                </a:cubicBezTo>
                <a:cubicBezTo>
                  <a:pt x="868" y="1992"/>
                  <a:pt x="862" y="1978"/>
                  <a:pt x="852" y="1968"/>
                </a:cubicBezTo>
                <a:cubicBezTo>
                  <a:pt x="842" y="1958"/>
                  <a:pt x="825" y="1955"/>
                  <a:pt x="816" y="1944"/>
                </a:cubicBezTo>
                <a:cubicBezTo>
                  <a:pt x="808" y="1934"/>
                  <a:pt x="812" y="1918"/>
                  <a:pt x="804" y="1908"/>
                </a:cubicBezTo>
                <a:cubicBezTo>
                  <a:pt x="783" y="1881"/>
                  <a:pt x="732" y="1836"/>
                  <a:pt x="732" y="1836"/>
                </a:cubicBezTo>
                <a:cubicBezTo>
                  <a:pt x="724" y="1812"/>
                  <a:pt x="711" y="1789"/>
                  <a:pt x="708" y="1764"/>
                </a:cubicBezTo>
                <a:cubicBezTo>
                  <a:pt x="704" y="1728"/>
                  <a:pt x="708" y="1690"/>
                  <a:pt x="696" y="1656"/>
                </a:cubicBezTo>
                <a:cubicBezTo>
                  <a:pt x="691" y="1642"/>
                  <a:pt x="672" y="1640"/>
                  <a:pt x="660" y="1632"/>
                </a:cubicBezTo>
                <a:cubicBezTo>
                  <a:pt x="636" y="1596"/>
                  <a:pt x="612" y="1560"/>
                  <a:pt x="588" y="1524"/>
                </a:cubicBezTo>
                <a:cubicBezTo>
                  <a:pt x="576" y="1506"/>
                  <a:pt x="572" y="1456"/>
                  <a:pt x="564" y="1440"/>
                </a:cubicBezTo>
                <a:cubicBezTo>
                  <a:pt x="551" y="1414"/>
                  <a:pt x="532" y="1392"/>
                  <a:pt x="516" y="1368"/>
                </a:cubicBezTo>
                <a:cubicBezTo>
                  <a:pt x="498" y="1341"/>
                  <a:pt x="452" y="1352"/>
                  <a:pt x="420" y="1344"/>
                </a:cubicBezTo>
                <a:cubicBezTo>
                  <a:pt x="365" y="1261"/>
                  <a:pt x="381" y="1299"/>
                  <a:pt x="360" y="1236"/>
                </a:cubicBezTo>
                <a:cubicBezTo>
                  <a:pt x="324" y="1240"/>
                  <a:pt x="288" y="1242"/>
                  <a:pt x="252" y="1248"/>
                </a:cubicBezTo>
                <a:cubicBezTo>
                  <a:pt x="240" y="1250"/>
                  <a:pt x="225" y="1269"/>
                  <a:pt x="216" y="1260"/>
                </a:cubicBezTo>
                <a:cubicBezTo>
                  <a:pt x="207" y="1251"/>
                  <a:pt x="224" y="1236"/>
                  <a:pt x="228" y="1224"/>
                </a:cubicBezTo>
                <a:cubicBezTo>
                  <a:pt x="224" y="1192"/>
                  <a:pt x="232" y="1156"/>
                  <a:pt x="216" y="1128"/>
                </a:cubicBezTo>
                <a:cubicBezTo>
                  <a:pt x="208" y="1114"/>
                  <a:pt x="184" y="1121"/>
                  <a:pt x="168" y="1116"/>
                </a:cubicBezTo>
                <a:cubicBezTo>
                  <a:pt x="144" y="1109"/>
                  <a:pt x="96" y="1092"/>
                  <a:pt x="96" y="1092"/>
                </a:cubicBezTo>
                <a:cubicBezTo>
                  <a:pt x="76" y="1031"/>
                  <a:pt x="84" y="977"/>
                  <a:pt x="120" y="924"/>
                </a:cubicBezTo>
                <a:cubicBezTo>
                  <a:pt x="116" y="904"/>
                  <a:pt x="121" y="880"/>
                  <a:pt x="108" y="864"/>
                </a:cubicBezTo>
                <a:cubicBezTo>
                  <a:pt x="96" y="849"/>
                  <a:pt x="42" y="852"/>
                  <a:pt x="24" y="852"/>
                </a:cubicBezTo>
              </a:path>
            </a:pathLst>
          </a:cu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Line 4"/>
          <p:cNvSpPr>
            <a:spLocks noChangeShapeType="1"/>
          </p:cNvSpPr>
          <p:nvPr/>
        </p:nvSpPr>
        <p:spPr bwMode="auto">
          <a:xfrm>
            <a:off x="1981200" y="2419350"/>
            <a:ext cx="24384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43" name="Rectangle 291"/>
          <p:cNvSpPr>
            <a:spLocks noChangeArrowheads="1"/>
          </p:cNvSpPr>
          <p:nvPr/>
        </p:nvSpPr>
        <p:spPr bwMode="auto">
          <a:xfrm>
            <a:off x="609599" y="4171950"/>
            <a:ext cx="8065223" cy="838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Việt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Bắc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gồm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các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tỉnh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: Cao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Bằng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,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Bắc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Kạn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,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Lạng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Sơn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,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Thái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Nguyên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,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Hà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Giang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,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Tuyên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Quang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.</a:t>
            </a:r>
            <a:r>
              <a:rPr lang="en-US" altLang="vi-VN" sz="2400" dirty="0">
                <a:solidFill>
                  <a:srgbClr val="FFFF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8199" name="Rectangle 9"/>
          <p:cNvSpPr>
            <a:spLocks noChangeArrowheads="1"/>
          </p:cNvSpPr>
          <p:nvPr/>
        </p:nvSpPr>
        <p:spPr bwMode="auto">
          <a:xfrm>
            <a:off x="533400" y="1"/>
            <a:ext cx="822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800" b="1" dirty="0">
                <a:solidFill>
                  <a:srgbClr val="FF0000"/>
                </a:solidFill>
              </a:rPr>
              <a:t>*</a:t>
            </a:r>
            <a:r>
              <a:rPr lang="en-US" sz="2800" b="1" dirty="0" err="1">
                <a:solidFill>
                  <a:srgbClr val="FF0000"/>
                </a:solidFill>
              </a:rPr>
              <a:t>Từ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giải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Action Button: Back or Previous 7">
            <a:hlinkClick r:id="rId3" action="ppaction://hlinksldjump" highlightClick="1"/>
          </p:cNvPr>
          <p:cNvSpPr/>
          <p:nvPr/>
        </p:nvSpPr>
        <p:spPr>
          <a:xfrm>
            <a:off x="8458200" y="0"/>
            <a:ext cx="457200" cy="3619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9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8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8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8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19200" y="304801"/>
            <a:ext cx="7772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81200" y="609601"/>
            <a:ext cx="624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90600" y="0"/>
            <a:ext cx="228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049982" y="57091"/>
            <a:ext cx="281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auto">
          <a:xfrm>
            <a:off x="4876802" y="562971"/>
            <a:ext cx="45719" cy="490937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429000" y="1143001"/>
            <a:ext cx="175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50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4887278" y="1636041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4982746" y="816551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̃: 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0" y="514350"/>
            <a:ext cx="5181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*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chuốt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nón,núi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nở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-135927" y="2896731"/>
            <a:ext cx="474725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0" y="2896731"/>
            <a:ext cx="479371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về,mình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về,ta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*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lùng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 Box 50"/>
          <p:cNvSpPr txBox="1">
            <a:spLocks noChangeArrowheads="1"/>
          </p:cNvSpPr>
          <p:nvPr/>
        </p:nvSpPr>
        <p:spPr bwMode="auto">
          <a:xfrm>
            <a:off x="4376356" y="2921505"/>
            <a:ext cx="762000" cy="189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4/2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2/2/4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34290" y="1503587"/>
            <a:ext cx="3886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1669698"/>
            <a:ext cx="495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2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 Box 5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876800" y="1261275"/>
            <a:ext cx="1409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57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6" grpId="1"/>
      <p:bldP spid="17" grpId="0"/>
      <p:bldP spid="18" grpId="0"/>
      <p:bldP spid="19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1667</Words>
  <Application>Microsoft Office PowerPoint</Application>
  <PresentationFormat>On-screen Show (16:9)</PresentationFormat>
  <Paragraphs>242</Paragraphs>
  <Slides>39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HP001 4 hàng</vt:lpstr>
      <vt:lpstr>Times New Roman</vt:lpstr>
      <vt:lpstr>Trebuchet MS</vt:lpstr>
      <vt:lpstr>Office Theme</vt:lpstr>
      <vt:lpstr>7_Office Theme</vt:lpstr>
      <vt:lpstr>PowerPoint Presentation</vt:lpstr>
      <vt:lpstr>PowerPoint Presentation</vt:lpstr>
      <vt:lpstr>Anh Kim Đồng được giao nhiệm vụ bảo vệ và đưa cán bộ đến địa điểm mới.</vt:lpstr>
      <vt:lpstr>PowerPoint Presentation</vt:lpstr>
      <vt:lpstr>PowerPoint Presentation</vt:lpstr>
      <vt:lpstr>*Luyện đọc câu thơ: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-Tác giả rất gắn bó, yêu thương, ngưỡng mộ cảnh vật và con người Việt Bắc. Khi về xuôi tác giả rất nhớ Việt Bắc.</vt:lpstr>
      <vt:lpstr>PowerPoint Presentation</vt:lpstr>
      <vt:lpstr>PowerPoint Presentation</vt:lpstr>
      <vt:lpstr>PowerPoint Presentation</vt:lpstr>
      <vt:lpstr>Em hãy chọn biểu tượng thể hiện mức độ yêu thích bài học của em: 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</cp:lastModifiedBy>
  <cp:revision>56</cp:revision>
  <dcterms:created xsi:type="dcterms:W3CDTF">2019-11-25T13:49:44Z</dcterms:created>
  <dcterms:modified xsi:type="dcterms:W3CDTF">2021-12-22T04:02:19Z</dcterms:modified>
</cp:coreProperties>
</file>